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handoutMasterIdLst>
    <p:handoutMasterId r:id="rId7"/>
  </p:handoutMasterIdLst>
  <p:sldIdLst>
    <p:sldId id="258" r:id="rId2"/>
    <p:sldId id="257" r:id="rId3"/>
    <p:sldId id="259" r:id="rId4"/>
    <p:sldId id="260" r:id="rId5"/>
  </p:sldIdLst>
  <p:sldSz cx="6858000" cy="9906000" type="A4"/>
  <p:notesSz cx="6858000" cy="9144000"/>
  <p:custDataLst>
    <p:tags r:id="rId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AA9C"/>
    <a:srgbClr val="F2F2F2"/>
    <a:srgbClr val="126E82"/>
    <a:srgbClr val="1CCB1D"/>
    <a:srgbClr val="F46F14"/>
    <a:srgbClr val="22C0F1"/>
    <a:srgbClr val="EAE12D"/>
    <a:srgbClr val="C142F1"/>
    <a:srgbClr val="F2F650"/>
    <a:srgbClr val="E0FA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22" autoAdjust="0"/>
    <p:restoredTop sz="94660"/>
  </p:normalViewPr>
  <p:slideViewPr>
    <p:cSldViewPr snapToGrid="0">
      <p:cViewPr>
        <p:scale>
          <a:sx n="125" d="100"/>
          <a:sy n="125" d="100"/>
        </p:scale>
        <p:origin x="2226" y="90"/>
      </p:cViewPr>
      <p:guideLst/>
    </p:cSldViewPr>
  </p:slideViewPr>
  <p:notesTextViewPr>
    <p:cViewPr>
      <p:scale>
        <a:sx n="3" d="2"/>
        <a:sy n="3" d="2"/>
      </p:scale>
      <p:origin x="0" y="0"/>
    </p:cViewPr>
  </p:notesTextViewPr>
  <p:notesViewPr>
    <p:cSldViewPr snapToGrid="0">
      <p:cViewPr varScale="1">
        <p:scale>
          <a:sx n="84" d="100"/>
          <a:sy n="84" d="100"/>
        </p:scale>
        <p:origin x="391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989F78-6ED1-4B51-A25B-20BAB504E07F}" type="datetimeFigureOut">
              <a:rPr lang="zh-CN" altLang="en-US" smtClean="0"/>
              <a:t>2026/8/5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D6D1144-791F-420C-A31B-31849A58CDE2}"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BAA52D-0C89-4C69-80B4-B8965D8F971C}" type="datetimeFigureOut">
              <a:rPr lang="zh-CN" altLang="en-US" smtClean="0"/>
              <a:t>2026/8/5</a:t>
            </a:fld>
            <a:endParaRPr lang="zh-CN" altLang="en-US"/>
          </a:p>
        </p:txBody>
      </p:sp>
      <p:sp>
        <p:nvSpPr>
          <p:cNvPr id="4" name="幻灯片图像占位符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D0AA49-FE4A-4225-8FBC-293F684E96DB}"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68134"/>
            <a:ext cx="6858000" cy="1237866"/>
          </a:xfrm>
          <a:prstGeom prst="rect">
            <a:avLst/>
          </a:prstGeom>
        </p:spPr>
      </p:pic>
      <p:sp>
        <p:nvSpPr>
          <p:cNvPr id="8" name="Slide Number Placeholder 4"/>
          <p:cNvSpPr txBox="1"/>
          <p:nvPr userDrawn="1"/>
        </p:nvSpPr>
        <p:spPr>
          <a:xfrm>
            <a:off x="2896235" y="9435490"/>
            <a:ext cx="1065530" cy="470510"/>
          </a:xfrm>
          <a:prstGeom prst="rect">
            <a:avLst/>
          </a:prstGeom>
        </p:spPr>
        <p:txBody>
          <a:bodyPr lIns="104306" tIns="52153" rIns="104306" bIns="52153"/>
          <a:lstStyle>
            <a:defPPr>
              <a:defRPr lang="zh-CN"/>
            </a:defPPr>
            <a:lvl1pPr marL="0" algn="l" defTabSz="1043305" rtl="0" eaLnBrk="1" latinLnBrk="0" hangingPunct="1">
              <a:defRPr sz="2100" kern="1200">
                <a:solidFill>
                  <a:schemeClr val="tx1"/>
                </a:solidFill>
                <a:latin typeface="+mn-lt"/>
                <a:ea typeface="+mn-ea"/>
                <a:cs typeface="+mn-cs"/>
              </a:defRPr>
            </a:lvl1pPr>
            <a:lvl2pPr marL="521335" algn="l" defTabSz="1043305" rtl="0" eaLnBrk="1" latinLnBrk="0" hangingPunct="1">
              <a:defRPr sz="2100" kern="1200">
                <a:solidFill>
                  <a:schemeClr val="tx1"/>
                </a:solidFill>
                <a:latin typeface="+mn-lt"/>
                <a:ea typeface="+mn-ea"/>
                <a:cs typeface="+mn-cs"/>
              </a:defRPr>
            </a:lvl2pPr>
            <a:lvl3pPr marL="1043305" algn="l" defTabSz="1043305" rtl="0" eaLnBrk="1" latinLnBrk="0" hangingPunct="1">
              <a:defRPr sz="2100" kern="1200">
                <a:solidFill>
                  <a:schemeClr val="tx1"/>
                </a:solidFill>
                <a:latin typeface="+mn-lt"/>
                <a:ea typeface="+mn-ea"/>
                <a:cs typeface="+mn-cs"/>
              </a:defRPr>
            </a:lvl3pPr>
            <a:lvl4pPr marL="1564640" algn="l" defTabSz="1043305" rtl="0" eaLnBrk="1" latinLnBrk="0" hangingPunct="1">
              <a:defRPr sz="2100" kern="1200">
                <a:solidFill>
                  <a:schemeClr val="tx1"/>
                </a:solidFill>
                <a:latin typeface="+mn-lt"/>
                <a:ea typeface="+mn-ea"/>
                <a:cs typeface="+mn-cs"/>
              </a:defRPr>
            </a:lvl4pPr>
            <a:lvl5pPr marL="2085975" algn="l" defTabSz="1043305" rtl="0" eaLnBrk="1" latinLnBrk="0" hangingPunct="1">
              <a:defRPr sz="2100" kern="1200">
                <a:solidFill>
                  <a:schemeClr val="tx1"/>
                </a:solidFill>
                <a:latin typeface="+mn-lt"/>
                <a:ea typeface="+mn-ea"/>
                <a:cs typeface="+mn-cs"/>
              </a:defRPr>
            </a:lvl5pPr>
            <a:lvl6pPr marL="2607945" algn="l" defTabSz="1043305" rtl="0" eaLnBrk="1" latinLnBrk="0" hangingPunct="1">
              <a:defRPr sz="2100" kern="1200">
                <a:solidFill>
                  <a:schemeClr val="tx1"/>
                </a:solidFill>
                <a:latin typeface="+mn-lt"/>
                <a:ea typeface="+mn-ea"/>
                <a:cs typeface="+mn-cs"/>
              </a:defRPr>
            </a:lvl6pPr>
            <a:lvl7pPr marL="3129280" algn="l" defTabSz="1043305" rtl="0" eaLnBrk="1" latinLnBrk="0" hangingPunct="1">
              <a:defRPr sz="2100" kern="1200">
                <a:solidFill>
                  <a:schemeClr val="tx1"/>
                </a:solidFill>
                <a:latin typeface="+mn-lt"/>
                <a:ea typeface="+mn-ea"/>
                <a:cs typeface="+mn-cs"/>
              </a:defRPr>
            </a:lvl7pPr>
            <a:lvl8pPr marL="3650615" algn="l" defTabSz="1043305" rtl="0" eaLnBrk="1" latinLnBrk="0" hangingPunct="1">
              <a:defRPr sz="2100" kern="1200">
                <a:solidFill>
                  <a:schemeClr val="tx1"/>
                </a:solidFill>
                <a:latin typeface="+mn-lt"/>
                <a:ea typeface="+mn-ea"/>
                <a:cs typeface="+mn-cs"/>
              </a:defRPr>
            </a:lvl8pPr>
            <a:lvl9pPr marL="4171950" algn="l" defTabSz="1043305" rtl="0" eaLnBrk="1" latinLnBrk="0" hangingPunct="1">
              <a:defRPr sz="2100" kern="1200">
                <a:solidFill>
                  <a:schemeClr val="tx1"/>
                </a:solidFill>
                <a:latin typeface="+mn-lt"/>
                <a:ea typeface="+mn-ea"/>
                <a:cs typeface="+mn-cs"/>
              </a:defRPr>
            </a:lvl9pPr>
          </a:lstStyle>
          <a:p>
            <a:pPr algn="ctr"/>
            <a:fld id="{18D6979E-1E94-4917-B8C8-D11DF52CE538}" type="slidenum">
              <a:rPr lang="zh-CN" altLang="en-US" sz="1200" smtClean="0">
                <a:solidFill>
                  <a:srgbClr val="FFFFFF"/>
                </a:solidFill>
                <a:latin typeface="Times New Roman" panose="02020603050405020304" pitchFamily="18" charset="0"/>
                <a:cs typeface="Times New Roman" panose="02020603050405020304" pitchFamily="18" charset="0"/>
              </a:rPr>
              <a:t>‹#›</a:t>
            </a:fld>
            <a:endParaRPr lang="zh-CN" altLang="en-US" sz="1200" dirty="0">
              <a:solidFill>
                <a:srgbClr val="FFFFFF"/>
              </a:solidFill>
              <a:latin typeface="Times New Roman" panose="02020603050405020304" pitchFamily="18" charset="0"/>
              <a:cs typeface="Times New Roman" panose="02020603050405020304" pitchFamily="18" charset="0"/>
            </a:endParaRPr>
          </a:p>
        </p:txBody>
      </p:sp>
      <p:sp>
        <p:nvSpPr>
          <p:cNvPr id="4" name="Slide Number Placeholder 4"/>
          <p:cNvSpPr txBox="1"/>
          <p:nvPr userDrawn="1"/>
        </p:nvSpPr>
        <p:spPr>
          <a:xfrm>
            <a:off x="5494020" y="9494243"/>
            <a:ext cx="1065530" cy="263333"/>
          </a:xfrm>
          <a:prstGeom prst="rect">
            <a:avLst/>
          </a:prstGeom>
        </p:spPr>
        <p:txBody>
          <a:bodyPr lIns="104306" tIns="52153" rIns="104306" bIns="52153"/>
          <a:lstStyle>
            <a:defPPr>
              <a:defRPr lang="zh-CN"/>
            </a:defPPr>
            <a:lvl1pPr marL="0" algn="l" defTabSz="1043305" rtl="0" eaLnBrk="1" latinLnBrk="0" hangingPunct="1">
              <a:defRPr sz="2100" kern="1200">
                <a:solidFill>
                  <a:schemeClr val="tx1"/>
                </a:solidFill>
                <a:latin typeface="+mn-lt"/>
                <a:ea typeface="+mn-ea"/>
                <a:cs typeface="+mn-cs"/>
              </a:defRPr>
            </a:lvl1pPr>
            <a:lvl2pPr marL="521335" algn="l" defTabSz="1043305" rtl="0" eaLnBrk="1" latinLnBrk="0" hangingPunct="1">
              <a:defRPr sz="2100" kern="1200">
                <a:solidFill>
                  <a:schemeClr val="tx1"/>
                </a:solidFill>
                <a:latin typeface="+mn-lt"/>
                <a:ea typeface="+mn-ea"/>
                <a:cs typeface="+mn-cs"/>
              </a:defRPr>
            </a:lvl2pPr>
            <a:lvl3pPr marL="1043305" algn="l" defTabSz="1043305" rtl="0" eaLnBrk="1" latinLnBrk="0" hangingPunct="1">
              <a:defRPr sz="2100" kern="1200">
                <a:solidFill>
                  <a:schemeClr val="tx1"/>
                </a:solidFill>
                <a:latin typeface="+mn-lt"/>
                <a:ea typeface="+mn-ea"/>
                <a:cs typeface="+mn-cs"/>
              </a:defRPr>
            </a:lvl3pPr>
            <a:lvl4pPr marL="1564640" algn="l" defTabSz="1043305" rtl="0" eaLnBrk="1" latinLnBrk="0" hangingPunct="1">
              <a:defRPr sz="2100" kern="1200">
                <a:solidFill>
                  <a:schemeClr val="tx1"/>
                </a:solidFill>
                <a:latin typeface="+mn-lt"/>
                <a:ea typeface="+mn-ea"/>
                <a:cs typeface="+mn-cs"/>
              </a:defRPr>
            </a:lvl4pPr>
            <a:lvl5pPr marL="2085975" algn="l" defTabSz="1043305" rtl="0" eaLnBrk="1" latinLnBrk="0" hangingPunct="1">
              <a:defRPr sz="2100" kern="1200">
                <a:solidFill>
                  <a:schemeClr val="tx1"/>
                </a:solidFill>
                <a:latin typeface="+mn-lt"/>
                <a:ea typeface="+mn-ea"/>
                <a:cs typeface="+mn-cs"/>
              </a:defRPr>
            </a:lvl5pPr>
            <a:lvl6pPr marL="2607945" algn="l" defTabSz="1043305" rtl="0" eaLnBrk="1" latinLnBrk="0" hangingPunct="1">
              <a:defRPr sz="2100" kern="1200">
                <a:solidFill>
                  <a:schemeClr val="tx1"/>
                </a:solidFill>
                <a:latin typeface="+mn-lt"/>
                <a:ea typeface="+mn-ea"/>
                <a:cs typeface="+mn-cs"/>
              </a:defRPr>
            </a:lvl6pPr>
            <a:lvl7pPr marL="3129280" algn="l" defTabSz="1043305" rtl="0" eaLnBrk="1" latinLnBrk="0" hangingPunct="1">
              <a:defRPr sz="2100" kern="1200">
                <a:solidFill>
                  <a:schemeClr val="tx1"/>
                </a:solidFill>
                <a:latin typeface="+mn-lt"/>
                <a:ea typeface="+mn-ea"/>
                <a:cs typeface="+mn-cs"/>
              </a:defRPr>
            </a:lvl7pPr>
            <a:lvl8pPr marL="3650615" algn="l" defTabSz="1043305" rtl="0" eaLnBrk="1" latinLnBrk="0" hangingPunct="1">
              <a:defRPr sz="2100" kern="1200">
                <a:solidFill>
                  <a:schemeClr val="tx1"/>
                </a:solidFill>
                <a:latin typeface="+mn-lt"/>
                <a:ea typeface="+mn-ea"/>
                <a:cs typeface="+mn-cs"/>
              </a:defRPr>
            </a:lvl8pPr>
            <a:lvl9pPr marL="4171950" algn="l" defTabSz="1043305" rtl="0" eaLnBrk="1" latinLnBrk="0" hangingPunct="1">
              <a:defRPr sz="2100" kern="1200">
                <a:solidFill>
                  <a:schemeClr val="tx1"/>
                </a:solidFill>
                <a:latin typeface="+mn-lt"/>
                <a:ea typeface="+mn-ea"/>
                <a:cs typeface="+mn-cs"/>
              </a:defRPr>
            </a:lvl9pPr>
          </a:lstStyle>
          <a:p>
            <a:pPr algn="r"/>
            <a:r>
              <a:rPr lang="en-US" altLang="zh-CN" sz="1200" dirty="0">
                <a:solidFill>
                  <a:srgbClr val="FFFFFF"/>
                </a:solidFill>
                <a:latin typeface="Times New Roman" panose="02020603050405020304" pitchFamily="18" charset="0"/>
                <a:cs typeface="Times New Roman" panose="02020603050405020304" pitchFamily="18" charset="0"/>
              </a:rPr>
              <a:t>Version 1.0</a:t>
            </a:r>
            <a:endParaRPr lang="zh-CN" altLang="en-US" sz="1200" dirty="0">
              <a:solidFill>
                <a:srgbClr val="FFFFFF"/>
              </a:solidFill>
              <a:latin typeface="Times New Roman" panose="02020603050405020304" pitchFamily="18" charset="0"/>
              <a:cs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Slide Number Placeholder 4"/>
          <p:cNvSpPr txBox="1"/>
          <p:nvPr userDrawn="1"/>
        </p:nvSpPr>
        <p:spPr>
          <a:xfrm>
            <a:off x="2896235" y="9435490"/>
            <a:ext cx="1065530" cy="470510"/>
          </a:xfrm>
          <a:prstGeom prst="rect">
            <a:avLst/>
          </a:prstGeom>
        </p:spPr>
        <p:txBody>
          <a:bodyPr lIns="104306" tIns="52153" rIns="104306" bIns="52153"/>
          <a:lstStyle>
            <a:defPPr>
              <a:defRPr lang="zh-CN"/>
            </a:defPPr>
            <a:lvl1pPr marL="0" algn="l" defTabSz="1043305" rtl="0" eaLnBrk="1" latinLnBrk="0" hangingPunct="1">
              <a:defRPr sz="2100" kern="1200">
                <a:solidFill>
                  <a:schemeClr val="tx1"/>
                </a:solidFill>
                <a:latin typeface="+mn-lt"/>
                <a:ea typeface="+mn-ea"/>
                <a:cs typeface="+mn-cs"/>
              </a:defRPr>
            </a:lvl1pPr>
            <a:lvl2pPr marL="521335" algn="l" defTabSz="1043305" rtl="0" eaLnBrk="1" latinLnBrk="0" hangingPunct="1">
              <a:defRPr sz="2100" kern="1200">
                <a:solidFill>
                  <a:schemeClr val="tx1"/>
                </a:solidFill>
                <a:latin typeface="+mn-lt"/>
                <a:ea typeface="+mn-ea"/>
                <a:cs typeface="+mn-cs"/>
              </a:defRPr>
            </a:lvl2pPr>
            <a:lvl3pPr marL="1043305" algn="l" defTabSz="1043305" rtl="0" eaLnBrk="1" latinLnBrk="0" hangingPunct="1">
              <a:defRPr sz="2100" kern="1200">
                <a:solidFill>
                  <a:schemeClr val="tx1"/>
                </a:solidFill>
                <a:latin typeface="+mn-lt"/>
                <a:ea typeface="+mn-ea"/>
                <a:cs typeface="+mn-cs"/>
              </a:defRPr>
            </a:lvl3pPr>
            <a:lvl4pPr marL="1564640" algn="l" defTabSz="1043305" rtl="0" eaLnBrk="1" latinLnBrk="0" hangingPunct="1">
              <a:defRPr sz="2100" kern="1200">
                <a:solidFill>
                  <a:schemeClr val="tx1"/>
                </a:solidFill>
                <a:latin typeface="+mn-lt"/>
                <a:ea typeface="+mn-ea"/>
                <a:cs typeface="+mn-cs"/>
              </a:defRPr>
            </a:lvl4pPr>
            <a:lvl5pPr marL="2085975" algn="l" defTabSz="1043305" rtl="0" eaLnBrk="1" latinLnBrk="0" hangingPunct="1">
              <a:defRPr sz="2100" kern="1200">
                <a:solidFill>
                  <a:schemeClr val="tx1"/>
                </a:solidFill>
                <a:latin typeface="+mn-lt"/>
                <a:ea typeface="+mn-ea"/>
                <a:cs typeface="+mn-cs"/>
              </a:defRPr>
            </a:lvl5pPr>
            <a:lvl6pPr marL="2607945" algn="l" defTabSz="1043305" rtl="0" eaLnBrk="1" latinLnBrk="0" hangingPunct="1">
              <a:defRPr sz="2100" kern="1200">
                <a:solidFill>
                  <a:schemeClr val="tx1"/>
                </a:solidFill>
                <a:latin typeface="+mn-lt"/>
                <a:ea typeface="+mn-ea"/>
                <a:cs typeface="+mn-cs"/>
              </a:defRPr>
            </a:lvl6pPr>
            <a:lvl7pPr marL="3129280" algn="l" defTabSz="1043305" rtl="0" eaLnBrk="1" latinLnBrk="0" hangingPunct="1">
              <a:defRPr sz="2100" kern="1200">
                <a:solidFill>
                  <a:schemeClr val="tx1"/>
                </a:solidFill>
                <a:latin typeface="+mn-lt"/>
                <a:ea typeface="+mn-ea"/>
                <a:cs typeface="+mn-cs"/>
              </a:defRPr>
            </a:lvl7pPr>
            <a:lvl8pPr marL="3650615" algn="l" defTabSz="1043305" rtl="0" eaLnBrk="1" latinLnBrk="0" hangingPunct="1">
              <a:defRPr sz="2100" kern="1200">
                <a:solidFill>
                  <a:schemeClr val="tx1"/>
                </a:solidFill>
                <a:latin typeface="+mn-lt"/>
                <a:ea typeface="+mn-ea"/>
                <a:cs typeface="+mn-cs"/>
              </a:defRPr>
            </a:lvl8pPr>
            <a:lvl9pPr marL="4171950" algn="l" defTabSz="1043305" rtl="0" eaLnBrk="1" latinLnBrk="0" hangingPunct="1">
              <a:defRPr sz="2100" kern="1200">
                <a:solidFill>
                  <a:schemeClr val="tx1"/>
                </a:solidFill>
                <a:latin typeface="+mn-lt"/>
                <a:ea typeface="+mn-ea"/>
                <a:cs typeface="+mn-cs"/>
              </a:defRPr>
            </a:lvl9pPr>
          </a:lstStyle>
          <a:p>
            <a:pPr algn="ctr"/>
            <a:fld id="{18D6979E-1E94-4917-B8C8-D11DF52CE538}" type="slidenum">
              <a:rPr lang="zh-CN" altLang="en-US" sz="1200" smtClean="0">
                <a:solidFill>
                  <a:schemeClr val="tx1"/>
                </a:solidFill>
                <a:latin typeface="Times New Roman" panose="02020603050405020304" pitchFamily="18" charset="0"/>
                <a:cs typeface="Times New Roman" panose="02020603050405020304" pitchFamily="18" charset="0"/>
              </a:rPr>
              <a:t>‹#›</a:t>
            </a:fld>
            <a:endParaRPr lang="zh-CN" altLang="en-US" sz="12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471488" y="2637014"/>
            <a:ext cx="5915025" cy="6285266"/>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a:prstGeom prst="rect">
            <a:avLst/>
          </a:prstGeo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014"/>
            <a:ext cx="2914650" cy="6285266"/>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3471863" y="2637014"/>
            <a:ext cx="2914650" cy="6285266"/>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347"/>
            <a:ext cx="2901255" cy="119009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472381" y="3618442"/>
            <a:ext cx="2901255" cy="5322183"/>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3471863" y="2428347"/>
            <a:ext cx="2915543" cy="119009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3471863" y="3618442"/>
            <a:ext cx="2915543" cy="5322183"/>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8" name="Footer Placeholder 7"/>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4" name="Footer Placeholder 3"/>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3" name="Footer Placeholder 2"/>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283"/>
            <a:ext cx="3471863" cy="7039681"/>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72381" y="2971800"/>
            <a:ext cx="2211884" cy="5505627"/>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283"/>
            <a:ext cx="3471863" cy="7039681"/>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1800"/>
            <a:ext cx="2211884" cy="5505627"/>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2637014"/>
            <a:ext cx="5915025" cy="6285266"/>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5.png"/><Relationship Id="rId12" Type="http://schemas.openxmlformats.org/officeDocument/2006/relationships/image" Target="../media/image10.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4813" y="4811278"/>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 name="文本框 2"/>
          <p:cNvSpPr txBox="1"/>
          <p:nvPr/>
        </p:nvSpPr>
        <p:spPr>
          <a:xfrm>
            <a:off x="313508" y="496388"/>
            <a:ext cx="6044475" cy="461665"/>
          </a:xfrm>
          <a:prstGeom prst="rect">
            <a:avLst/>
          </a:prstGeom>
          <a:noFill/>
        </p:spPr>
        <p:txBody>
          <a:bodyPr wrap="none" rtlCol="0">
            <a:spAutoFit/>
          </a:bodyPr>
          <a:lstStyle/>
          <a:p>
            <a:r>
              <a:rPr lang="en-US" altLang="zh-CN" sz="2400" b="1" dirty="0">
                <a:solidFill>
                  <a:srgbClr val="12AA9C"/>
                </a:solidFill>
                <a:latin typeface="Times New Roman" panose="02020603050405020304" pitchFamily="18" charset="0"/>
                <a:cs typeface="Times New Roman" panose="02020603050405020304" pitchFamily="18" charset="0"/>
              </a:rPr>
              <a:t>LitJTP-180J-C104-V104 Dome-Base Closure</a:t>
            </a:r>
          </a:p>
        </p:txBody>
      </p:sp>
      <p:sp>
        <p:nvSpPr>
          <p:cNvPr id="4" name="文本框 3"/>
          <p:cNvSpPr txBox="1"/>
          <p:nvPr/>
        </p:nvSpPr>
        <p:spPr>
          <a:xfrm>
            <a:off x="313508" y="979152"/>
            <a:ext cx="3236784" cy="369332"/>
          </a:xfrm>
          <a:prstGeom prst="rect">
            <a:avLst/>
          </a:prstGeom>
          <a:noFill/>
        </p:spPr>
        <p:txBody>
          <a:bodyPr wrap="none" rtlCol="0">
            <a:spAutoFit/>
          </a:bodyPr>
          <a:lstStyle/>
          <a:p>
            <a:r>
              <a:rPr lang="en-US" altLang="zh-CN" dirty="0">
                <a:solidFill>
                  <a:srgbClr val="12AA9C"/>
                </a:solidFill>
                <a:latin typeface="Times New Roman" panose="02020603050405020304" pitchFamily="18" charset="0"/>
                <a:cs typeface="Times New Roman" panose="02020603050405020304" pitchFamily="18" charset="0"/>
              </a:rPr>
              <a:t>Mechanical sealing, 48F splicing</a:t>
            </a:r>
          </a:p>
        </p:txBody>
      </p:sp>
      <p:sp>
        <p:nvSpPr>
          <p:cNvPr id="5" name="文本框 4"/>
          <p:cNvSpPr txBox="1"/>
          <p:nvPr/>
        </p:nvSpPr>
        <p:spPr>
          <a:xfrm>
            <a:off x="313508" y="1413867"/>
            <a:ext cx="6069330" cy="891540"/>
          </a:xfrm>
          <a:prstGeom prst="rect">
            <a:avLst/>
          </a:prstGeom>
          <a:noFill/>
        </p:spPr>
        <p:txBody>
          <a:bodyPr wrap="square" rtlCol="0">
            <a:spAutoFit/>
          </a:bodyPr>
          <a:lstStyle/>
          <a:p>
            <a:pPr algn="just">
              <a:lnSpc>
                <a:spcPct val="130000"/>
              </a:lnSpc>
            </a:pPr>
            <a:r>
              <a:rPr lang="en-US" altLang="zh-CN" sz="1000" dirty="0">
                <a:latin typeface="Times New Roman" panose="02020603050405020304" pitchFamily="18" charset="0"/>
                <a:cs typeface="Times New Roman" panose="02020603050405020304" pitchFamily="18" charset="0"/>
              </a:rPr>
              <a:t>LitJTP-180J series are dome-base closures with mechanical sealing, which are designed for all cable application environments such as duct, aerial, and man-hole. </a:t>
            </a:r>
            <a:r>
              <a:rPr lang="en-US" altLang="zh-CN" sz="1000" dirty="0" err="1">
                <a:latin typeface="Times New Roman" panose="02020603050405020304" pitchFamily="18" charset="0"/>
                <a:cs typeface="Times New Roman" panose="02020603050405020304" pitchFamily="18" charset="0"/>
              </a:rPr>
              <a:t>LitJTP</a:t>
            </a:r>
            <a:r>
              <a:rPr lang="en-US" altLang="zh-CN" sz="1000" dirty="0">
                <a:latin typeface="Times New Roman" panose="02020603050405020304" pitchFamily="18" charset="0"/>
                <a:cs typeface="Times New Roman" panose="02020603050405020304" pitchFamily="18" charset="0"/>
              </a:rPr>
              <a:t> supports numerous functions as mid-span, branch and direct splice. The closure is accommodated with flexible splice trays and various accessories are available for many scenarios. Rigorous tests are performed to approve the best quality for network reliability.</a:t>
            </a:r>
          </a:p>
        </p:txBody>
      </p:sp>
      <p:sp>
        <p:nvSpPr>
          <p:cNvPr id="7" name="文本框 6"/>
          <p:cNvSpPr txBox="1"/>
          <p:nvPr/>
        </p:nvSpPr>
        <p:spPr>
          <a:xfrm>
            <a:off x="404813" y="4799778"/>
            <a:ext cx="755784"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Features</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sp>
        <p:nvSpPr>
          <p:cNvPr id="10" name="文本框 9"/>
          <p:cNvSpPr txBox="1"/>
          <p:nvPr/>
        </p:nvSpPr>
        <p:spPr>
          <a:xfrm>
            <a:off x="356534" y="5203773"/>
            <a:ext cx="3575386" cy="1091565"/>
          </a:xfrm>
          <a:prstGeom prst="rect">
            <a:avLst/>
          </a:prstGeom>
          <a:noFill/>
        </p:spPr>
        <p:txBody>
          <a:bodyPr wrap="square" rtlCol="0">
            <a:spAutoFit/>
          </a:bodyPr>
          <a:lstStyle/>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Dome-base design structure with mechanical sealing</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High-strength modified polypropylene material</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Mid-span operation without cutting the cable</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Flexible grommets for universal standardized cables</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Ideal fiber management design</a:t>
            </a:r>
          </a:p>
        </p:txBody>
      </p:sp>
      <p:sp>
        <p:nvSpPr>
          <p:cNvPr id="19" name="矩形 18"/>
          <p:cNvSpPr/>
          <p:nvPr/>
        </p:nvSpPr>
        <p:spPr>
          <a:xfrm>
            <a:off x="404813" y="7028295"/>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0" name="文本框 19"/>
          <p:cNvSpPr txBox="1"/>
          <p:nvPr/>
        </p:nvSpPr>
        <p:spPr>
          <a:xfrm>
            <a:off x="404813" y="7016795"/>
            <a:ext cx="954107"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Application</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sp>
        <p:nvSpPr>
          <p:cNvPr id="21" name="文本框 20"/>
          <p:cNvSpPr txBox="1"/>
          <p:nvPr/>
        </p:nvSpPr>
        <p:spPr>
          <a:xfrm>
            <a:off x="405130" y="7409180"/>
            <a:ext cx="3594735" cy="491490"/>
          </a:xfrm>
          <a:prstGeom prst="rect">
            <a:avLst/>
          </a:prstGeom>
          <a:noFill/>
        </p:spPr>
        <p:txBody>
          <a:bodyPr wrap="square" rtlCol="0">
            <a:spAutoFit/>
          </a:bodyPr>
          <a:lstStyle/>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Outdoor application</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Wall, pole, wire mounting scenarios</a:t>
            </a:r>
          </a:p>
        </p:txBody>
      </p:sp>
      <p:pic>
        <p:nvPicPr>
          <p:cNvPr id="8" name="图片 7">
            <a:extLst>
              <a:ext uri="{FF2B5EF4-FFF2-40B4-BE49-F238E27FC236}">
                <a16:creationId xmlns:a16="http://schemas.microsoft.com/office/drawing/2014/main" id="{C171EF47-5A1D-DE5B-78E7-CC51BB05EDC4}"/>
              </a:ext>
            </a:extLst>
          </p:cNvPr>
          <p:cNvPicPr>
            <a:picLocks noChangeAspect="1"/>
          </p:cNvPicPr>
          <p:nvPr/>
        </p:nvPicPr>
        <p:blipFill>
          <a:blip r:embed="rId2"/>
          <a:stretch>
            <a:fillRect/>
          </a:stretch>
        </p:blipFill>
        <p:spPr>
          <a:xfrm>
            <a:off x="2446339" y="2305407"/>
            <a:ext cx="2269992" cy="20719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id="{D5714A54-2F8A-AF27-E55F-597F407F1F0D}"/>
              </a:ext>
            </a:extLst>
          </p:cNvPr>
          <p:cNvPicPr>
            <a:picLocks noChangeAspect="1"/>
          </p:cNvPicPr>
          <p:nvPr/>
        </p:nvPicPr>
        <p:blipFill>
          <a:blip r:embed="rId3"/>
          <a:stretch>
            <a:fillRect/>
          </a:stretch>
        </p:blipFill>
        <p:spPr>
          <a:xfrm>
            <a:off x="4223812" y="4702195"/>
            <a:ext cx="1547150" cy="1461600"/>
          </a:xfrm>
          <a:prstGeom prst="rect">
            <a:avLst/>
          </a:prstGeom>
        </p:spPr>
      </p:pic>
      <p:pic>
        <p:nvPicPr>
          <p:cNvPr id="39" name="图片 38">
            <a:extLst>
              <a:ext uri="{FF2B5EF4-FFF2-40B4-BE49-F238E27FC236}">
                <a16:creationId xmlns:a16="http://schemas.microsoft.com/office/drawing/2014/main" id="{3C5A71A5-5812-45D4-F0D4-730C809F073B}"/>
              </a:ext>
            </a:extLst>
          </p:cNvPr>
          <p:cNvPicPr>
            <a:picLocks noChangeAspect="1"/>
          </p:cNvPicPr>
          <p:nvPr/>
        </p:nvPicPr>
        <p:blipFill>
          <a:blip r:embed="rId4"/>
          <a:stretch>
            <a:fillRect/>
          </a:stretch>
        </p:blipFill>
        <p:spPr>
          <a:xfrm>
            <a:off x="1247422" y="7610295"/>
            <a:ext cx="2181578" cy="1051627"/>
          </a:xfrm>
          <a:prstGeom prst="rect">
            <a:avLst/>
          </a:prstGeom>
        </p:spPr>
      </p:pic>
      <p:pic>
        <p:nvPicPr>
          <p:cNvPr id="15" name="图片 14">
            <a:extLst>
              <a:ext uri="{FF2B5EF4-FFF2-40B4-BE49-F238E27FC236}">
                <a16:creationId xmlns:a16="http://schemas.microsoft.com/office/drawing/2014/main" id="{DAD5EA3A-58D4-0701-D980-3EAA8E1E133B}"/>
              </a:ext>
            </a:extLst>
          </p:cNvPr>
          <p:cNvPicPr>
            <a:picLocks noChangeAspect="1"/>
          </p:cNvPicPr>
          <p:nvPr/>
        </p:nvPicPr>
        <p:blipFill>
          <a:blip r:embed="rId5"/>
          <a:srcRect l="28839" t="8947" r="11005" b="6484"/>
          <a:stretch>
            <a:fillRect/>
          </a:stretch>
        </p:blipFill>
        <p:spPr>
          <a:xfrm>
            <a:off x="1341560" y="4634960"/>
            <a:ext cx="2334258" cy="2052233"/>
          </a:xfrm>
          <a:prstGeom prst="rect">
            <a:avLst/>
          </a:prstGeom>
        </p:spPr>
      </p:pic>
      <p:sp>
        <p:nvSpPr>
          <p:cNvPr id="17" name="矩形 16"/>
          <p:cNvSpPr/>
          <p:nvPr/>
        </p:nvSpPr>
        <p:spPr>
          <a:xfrm>
            <a:off x="404813" y="603708"/>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8" name="文本框 17"/>
          <p:cNvSpPr txBox="1"/>
          <p:nvPr/>
        </p:nvSpPr>
        <p:spPr>
          <a:xfrm>
            <a:off x="404813" y="592208"/>
            <a:ext cx="1091966"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Specifications</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19" name="表格 18"/>
          <p:cNvGraphicFramePr>
            <a:graphicFrameLocks noGrp="1"/>
          </p:cNvGraphicFramePr>
          <p:nvPr>
            <p:custDataLst>
              <p:tags r:id="rId1"/>
            </p:custDataLst>
            <p:extLst>
              <p:ext uri="{D42A27DB-BD31-4B8C-83A1-F6EECF244321}">
                <p14:modId xmlns:p14="http://schemas.microsoft.com/office/powerpoint/2010/main" val="211505951"/>
              </p:ext>
            </p:extLst>
          </p:nvPr>
        </p:nvGraphicFramePr>
        <p:xfrm>
          <a:off x="404813" y="995232"/>
          <a:ext cx="6048375" cy="1925280"/>
        </p:xfrm>
        <a:graphic>
          <a:graphicData uri="http://schemas.openxmlformats.org/drawingml/2006/table">
            <a:tbl>
              <a:tblPr>
                <a:effectLst>
                  <a:outerShdw blurRad="50800" dist="38100" dir="2700000" algn="tl" rotWithShape="0">
                    <a:prstClr val="black">
                      <a:alpha val="40000"/>
                    </a:prstClr>
                  </a:outerShdw>
                </a:effectLst>
              </a:tblPr>
              <a:tblGrid>
                <a:gridCol w="2414587">
                  <a:extLst>
                    <a:ext uri="{9D8B030D-6E8A-4147-A177-3AD203B41FA5}">
                      <a16:colId xmlns:a16="http://schemas.microsoft.com/office/drawing/2014/main" val="20000"/>
                    </a:ext>
                  </a:extLst>
                </a:gridCol>
                <a:gridCol w="3633788">
                  <a:extLst>
                    <a:ext uri="{9D8B030D-6E8A-4147-A177-3AD203B41FA5}">
                      <a16:colId xmlns:a16="http://schemas.microsoft.com/office/drawing/2014/main" val="20001"/>
                    </a:ext>
                  </a:extLst>
                </a:gridCol>
              </a:tblGrid>
              <a:tr h="252000">
                <a:tc>
                  <a:txBody>
                    <a:bodyPr/>
                    <a:lstStyle/>
                    <a:p>
                      <a:pPr algn="ctr">
                        <a:lnSpc>
                          <a:spcPct val="100000"/>
                        </a:lnSpc>
                        <a:spcBef>
                          <a:spcPts val="400"/>
                        </a:spcBef>
                        <a:spcAft>
                          <a:spcPts val="0"/>
                        </a:spcAft>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Item</a:t>
                      </a:r>
                      <a:endParaRPr lang="zh-CN"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400"/>
                        </a:spcBef>
                        <a:spcAft>
                          <a:spcPts val="0"/>
                        </a:spcAft>
                        <a:buClrTx/>
                        <a:buSzTx/>
                        <a:buFontTx/>
                        <a:buNone/>
                        <a:defRPr/>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Specification</a:t>
                      </a: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0"/>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Dimension</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Φ</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a:t>
                      </a:r>
                      <a:r>
                        <a:rPr 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80mm</a:t>
                      </a:r>
                      <a:r>
                        <a:rPr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 </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353</a:t>
                      </a:r>
                      <a:r>
                        <a:rPr 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mm (</a:t>
                      </a: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5mm)</a:t>
                      </a:r>
                      <a:endParaRPr 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Oval hole diameter</a:t>
                      </a: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Φ</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10-18mm</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Round hole diameter</a:t>
                      </a: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Φ8</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-14mm</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Splice tray capacity </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(single fiber)</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12F </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Number of splice tray</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 pcs (No. V1 splice tray)</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Splicing capacity (single fiber)</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48F</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Sealing mode</a:t>
                      </a:r>
                      <a:endParaRPr lang="zh-CN"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Mechanical sealing</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7"/>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Color</a:t>
                      </a:r>
                      <a:endParaRPr lang="zh-CN"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Black</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8"/>
                  </a:ext>
                </a:extLst>
              </a:tr>
            </a:tbl>
          </a:graphicData>
        </a:graphic>
      </p:graphicFrame>
      <p:sp>
        <p:nvSpPr>
          <p:cNvPr id="22" name="矩形 21"/>
          <p:cNvSpPr/>
          <p:nvPr/>
        </p:nvSpPr>
        <p:spPr>
          <a:xfrm>
            <a:off x="404813" y="4195561"/>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3" name="文本框 22"/>
          <p:cNvSpPr txBox="1"/>
          <p:nvPr/>
        </p:nvSpPr>
        <p:spPr>
          <a:xfrm>
            <a:off x="429348" y="4190209"/>
            <a:ext cx="1204625"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Product Details</a:t>
            </a:r>
          </a:p>
        </p:txBody>
      </p:sp>
      <p:sp>
        <p:nvSpPr>
          <p:cNvPr id="7" name="Content Placeholder 2"/>
          <p:cNvSpPr txBox="1"/>
          <p:nvPr/>
        </p:nvSpPr>
        <p:spPr>
          <a:xfrm>
            <a:off x="3393933" y="6358974"/>
            <a:ext cx="862093" cy="348834"/>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marL="0" indent="0"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Latch</a:t>
            </a:r>
          </a:p>
        </p:txBody>
      </p:sp>
      <p:sp>
        <p:nvSpPr>
          <p:cNvPr id="9" name="Content Placeholder 2"/>
          <p:cNvSpPr txBox="1"/>
          <p:nvPr/>
        </p:nvSpPr>
        <p:spPr>
          <a:xfrm>
            <a:off x="3357332" y="5021003"/>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Dome shell</a:t>
            </a:r>
          </a:p>
        </p:txBody>
      </p:sp>
      <p:sp>
        <p:nvSpPr>
          <p:cNvPr id="21" name="Content Placeholder 2"/>
          <p:cNvSpPr txBox="1"/>
          <p:nvPr/>
        </p:nvSpPr>
        <p:spPr>
          <a:xfrm>
            <a:off x="856201" y="6313378"/>
            <a:ext cx="501565" cy="273606"/>
          </a:xfrm>
          <a:prstGeom prst="rect">
            <a:avLst/>
          </a:prstGeom>
        </p:spPr>
        <p:txBody>
          <a:bodyPr vert="horz" lIns="104306" tIns="52153" rIns="104306" bIns="52153" rtlCol="0">
            <a:normAutofit fontScale="97500"/>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Base</a:t>
            </a:r>
          </a:p>
        </p:txBody>
      </p:sp>
      <p:cxnSp>
        <p:nvCxnSpPr>
          <p:cNvPr id="38" name="直接连接符 37"/>
          <p:cNvCxnSpPr/>
          <p:nvPr/>
        </p:nvCxnSpPr>
        <p:spPr>
          <a:xfrm>
            <a:off x="3420971" y="6478143"/>
            <a:ext cx="249111"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1247422" y="6449902"/>
            <a:ext cx="317658"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272149" y="5021003"/>
            <a:ext cx="460288"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44" name="Content Placeholder 2"/>
          <p:cNvSpPr txBox="1"/>
          <p:nvPr/>
        </p:nvSpPr>
        <p:spPr>
          <a:xfrm>
            <a:off x="580782" y="4886196"/>
            <a:ext cx="755691" cy="280850"/>
          </a:xfrm>
          <a:prstGeom prst="rect">
            <a:avLst/>
          </a:prstGeom>
        </p:spPr>
        <p:txBody>
          <a:bodyPr vert="horz" lIns="104306" tIns="52153" rIns="104306" bIns="52153" rtlCol="0">
            <a:normAutofit fontScale="97500"/>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Splice tray </a:t>
            </a:r>
          </a:p>
        </p:txBody>
      </p:sp>
      <p:cxnSp>
        <p:nvCxnSpPr>
          <p:cNvPr id="47" name="直接连接符 46"/>
          <p:cNvCxnSpPr>
            <a:cxnSpLocks/>
          </p:cNvCxnSpPr>
          <p:nvPr/>
        </p:nvCxnSpPr>
        <p:spPr>
          <a:xfrm>
            <a:off x="3099640" y="5133487"/>
            <a:ext cx="430789"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5351851" y="5078017"/>
            <a:ext cx="468000"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56" name="Content Placeholder 2"/>
          <p:cNvSpPr txBox="1"/>
          <p:nvPr/>
        </p:nvSpPr>
        <p:spPr>
          <a:xfrm>
            <a:off x="5683794" y="4953000"/>
            <a:ext cx="859592" cy="250033"/>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kern="10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900" kern="1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900" kern="100" dirty="0">
                <a:latin typeface="Times New Roman" panose="02020603050405020304" pitchFamily="18" charset="0"/>
                <a:ea typeface="宋体" panose="02010600030101010101" pitchFamily="2" charset="-122"/>
                <a:cs typeface="Times New Roman" panose="02020603050405020304" pitchFamily="18" charset="0"/>
              </a:rPr>
              <a:t>oval hole</a:t>
            </a:r>
            <a:endParaRPr lang="en-US" altLang="zh-CN" sz="900" dirty="0">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57" name="直接连接符 56"/>
          <p:cNvCxnSpPr/>
          <p:nvPr/>
        </p:nvCxnSpPr>
        <p:spPr>
          <a:xfrm>
            <a:off x="5073046" y="5804274"/>
            <a:ext cx="0" cy="43200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58" name="Content Placeholder 2"/>
          <p:cNvSpPr txBox="1"/>
          <p:nvPr/>
        </p:nvSpPr>
        <p:spPr>
          <a:xfrm>
            <a:off x="4266279" y="6206230"/>
            <a:ext cx="1664335" cy="507647"/>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marL="0" indent="0" algn="ctr">
              <a:buNone/>
            </a:pPr>
            <a:r>
              <a:rPr lang="en-US" altLang="zh-CN" sz="900" kern="100" dirty="0">
                <a:latin typeface="Times New Roman" panose="02020603050405020304" pitchFamily="18" charset="0"/>
                <a:ea typeface="宋体" panose="02010600030101010101" pitchFamily="2" charset="-122"/>
                <a:cs typeface="Times New Roman" panose="02020603050405020304" pitchFamily="18" charset="0"/>
              </a:rPr>
              <a:t>4 round holes</a:t>
            </a:r>
            <a:endParaRPr lang="en-US" altLang="zh-CN" sz="9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1" name="Content Placeholder 2"/>
          <p:cNvSpPr txBox="1"/>
          <p:nvPr/>
        </p:nvSpPr>
        <p:spPr>
          <a:xfrm>
            <a:off x="887625" y="8687760"/>
            <a:ext cx="3539944" cy="222411"/>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marL="0" algn="ctr" defTabSz="755650">
              <a:buClrTx/>
              <a:buSzTx/>
              <a:buFontTx/>
              <a:buNone/>
            </a:pPr>
            <a:r>
              <a:rPr lang="en-US" altLang="zh-CN" sz="900" dirty="0">
                <a:solidFill>
                  <a:schemeClr val="tx1"/>
                </a:solidFill>
                <a:latin typeface="Times New Roman" panose="02020603050405020304" pitchFamily="18" charset="0"/>
                <a:cs typeface="Times New Roman" panose="02020603050405020304" pitchFamily="18" charset="0"/>
              </a:rPr>
              <a:t>D = 180mm; </a:t>
            </a:r>
            <a:r>
              <a:rPr lang="en-US" altLang="zh-CN" sz="900" dirty="0">
                <a:solidFill>
                  <a:schemeClr val="tx1"/>
                </a:solidFill>
                <a:latin typeface="Times New Roman" panose="02020603050405020304" pitchFamily="18" charset="0"/>
                <a:cs typeface="Times New Roman" panose="02020603050405020304" pitchFamily="18" charset="0"/>
                <a:sym typeface="+mn-ea"/>
              </a:rPr>
              <a:t>D1 = 130mm; D2 = 160mm; </a:t>
            </a:r>
            <a:r>
              <a:rPr lang="en-US" altLang="zh-CN" sz="900" dirty="0">
                <a:solidFill>
                  <a:schemeClr val="tx1"/>
                </a:solidFill>
                <a:latin typeface="Times New Roman" panose="02020603050405020304" pitchFamily="18" charset="0"/>
                <a:cs typeface="Times New Roman" panose="02020603050405020304" pitchFamily="18" charset="0"/>
              </a:rPr>
              <a:t> L = 353mm</a:t>
            </a:r>
          </a:p>
        </p:txBody>
      </p:sp>
      <p:cxnSp>
        <p:nvCxnSpPr>
          <p:cNvPr id="20" name="直接连接符 19"/>
          <p:cNvCxnSpPr/>
          <p:nvPr/>
        </p:nvCxnSpPr>
        <p:spPr>
          <a:xfrm flipV="1">
            <a:off x="1262692" y="7246303"/>
            <a:ext cx="0" cy="355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887625" y="7606666"/>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887625" y="8657770"/>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286810" y="7675414"/>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247422" y="7358975"/>
            <a:ext cx="972000" cy="0"/>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2533650" y="7358975"/>
            <a:ext cx="900000" cy="0"/>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p:cNvSpPr txBox="1"/>
          <p:nvPr/>
        </p:nvSpPr>
        <p:spPr>
          <a:xfrm>
            <a:off x="1900437" y="7242978"/>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L</a:t>
            </a:r>
          </a:p>
        </p:txBody>
      </p:sp>
      <p:cxnSp>
        <p:nvCxnSpPr>
          <p:cNvPr id="13" name="直接连接符 12"/>
          <p:cNvCxnSpPr/>
          <p:nvPr/>
        </p:nvCxnSpPr>
        <p:spPr>
          <a:xfrm rot="5400000" flipV="1">
            <a:off x="3409870" y="7832115"/>
            <a:ext cx="288000" cy="0"/>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3553870" y="8213316"/>
            <a:ext cx="0" cy="334299"/>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p:cNvSpPr txBox="1"/>
          <p:nvPr/>
        </p:nvSpPr>
        <p:spPr>
          <a:xfrm>
            <a:off x="3059477" y="7970326"/>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D1</a:t>
            </a:r>
          </a:p>
        </p:txBody>
      </p:sp>
      <p:cxnSp>
        <p:nvCxnSpPr>
          <p:cNvPr id="26" name="直接连接符 25"/>
          <p:cNvCxnSpPr>
            <a:endCxn id="29" idx="0"/>
          </p:cNvCxnSpPr>
          <p:nvPr/>
        </p:nvCxnSpPr>
        <p:spPr>
          <a:xfrm flipH="1">
            <a:off x="1035414" y="7613016"/>
            <a:ext cx="0" cy="390345"/>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sp>
        <p:nvSpPr>
          <p:cNvPr id="29" name="Content Placeholder 2"/>
          <p:cNvSpPr txBox="1"/>
          <p:nvPr/>
        </p:nvSpPr>
        <p:spPr>
          <a:xfrm>
            <a:off x="580940" y="8003361"/>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D2</a:t>
            </a:r>
          </a:p>
        </p:txBody>
      </p:sp>
      <p:cxnSp>
        <p:nvCxnSpPr>
          <p:cNvPr id="30" name="直接连接符 29"/>
          <p:cNvCxnSpPr>
            <a:endCxn id="29" idx="2"/>
          </p:cNvCxnSpPr>
          <p:nvPr/>
        </p:nvCxnSpPr>
        <p:spPr>
          <a:xfrm flipH="1" flipV="1">
            <a:off x="1035414" y="8276967"/>
            <a:ext cx="0" cy="394125"/>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3911734" y="7242978"/>
            <a:ext cx="0" cy="840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cxnSpLocks/>
          </p:cNvCxnSpPr>
          <p:nvPr/>
        </p:nvCxnSpPr>
        <p:spPr>
          <a:xfrm flipH="1">
            <a:off x="3911734" y="7358975"/>
            <a:ext cx="938872" cy="0"/>
          </a:xfrm>
          <a:prstGeom prst="line">
            <a:avLst/>
          </a:prstGeom>
          <a:ln>
            <a:solidFill>
              <a:schemeClr val="tx1"/>
            </a:solidFill>
            <a:headEnd type="triangle" w="sm" len="lg"/>
            <a:tailEnd type="triangle" w="sm" len="lg"/>
          </a:ln>
        </p:spPr>
        <p:style>
          <a:lnRef idx="1">
            <a:schemeClr val="accent1"/>
          </a:lnRef>
          <a:fillRef idx="0">
            <a:schemeClr val="accent1"/>
          </a:fillRef>
          <a:effectRef idx="0">
            <a:schemeClr val="accent1"/>
          </a:effectRef>
          <a:fontRef idx="minor">
            <a:schemeClr val="tx1"/>
          </a:fontRef>
        </p:style>
      </p:cxnSp>
      <p:sp>
        <p:nvSpPr>
          <p:cNvPr id="37" name="Content Placeholder 2"/>
          <p:cNvSpPr txBox="1"/>
          <p:nvPr/>
        </p:nvSpPr>
        <p:spPr>
          <a:xfrm>
            <a:off x="3917314" y="7144825"/>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a:t>
            </a:r>
          </a:p>
        </p:txBody>
      </p:sp>
      <p:cxnSp>
        <p:nvCxnSpPr>
          <p:cNvPr id="43" name="直接连接符 42"/>
          <p:cNvCxnSpPr/>
          <p:nvPr/>
        </p:nvCxnSpPr>
        <p:spPr>
          <a:xfrm flipH="1">
            <a:off x="1262692" y="6141221"/>
            <a:ext cx="226474"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49" name="Content Placeholder 2"/>
          <p:cNvSpPr txBox="1"/>
          <p:nvPr/>
        </p:nvSpPr>
        <p:spPr>
          <a:xfrm>
            <a:off x="524628" y="6004418"/>
            <a:ext cx="824181" cy="273606"/>
          </a:xfrm>
          <a:prstGeom prst="rect">
            <a:avLst/>
          </a:prstGeom>
        </p:spPr>
        <p:txBody>
          <a:bodyPr vert="horz" lIns="104306" tIns="52153" rIns="104306" bIns="52153" rtlCol="0">
            <a:normAutofit fontScale="97500"/>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Sealing ring</a:t>
            </a:r>
          </a:p>
        </p:txBody>
      </p:sp>
      <p:cxnSp>
        <p:nvCxnSpPr>
          <p:cNvPr id="41" name="直接连接符 40"/>
          <p:cNvCxnSpPr/>
          <p:nvPr/>
        </p:nvCxnSpPr>
        <p:spPr>
          <a:xfrm flipV="1">
            <a:off x="3420971" y="7246303"/>
            <a:ext cx="0" cy="355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3286810" y="8543774"/>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4831842" y="7242978"/>
            <a:ext cx="0" cy="840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a:off x="1262692" y="5935908"/>
            <a:ext cx="446488"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10" name="Content Placeholder 2"/>
          <p:cNvSpPr txBox="1"/>
          <p:nvPr/>
        </p:nvSpPr>
        <p:spPr>
          <a:xfrm>
            <a:off x="350965" y="5804274"/>
            <a:ext cx="1056756" cy="280850"/>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Fixing platform</a:t>
            </a:r>
          </a:p>
        </p:txBody>
      </p:sp>
      <p:pic>
        <p:nvPicPr>
          <p:cNvPr id="46" name="图片 45">
            <a:extLst>
              <a:ext uri="{FF2B5EF4-FFF2-40B4-BE49-F238E27FC236}">
                <a16:creationId xmlns:a16="http://schemas.microsoft.com/office/drawing/2014/main" id="{912D0F64-1555-E7DF-FF0E-225AAE443ED4}"/>
              </a:ext>
            </a:extLst>
          </p:cNvPr>
          <p:cNvPicPr>
            <a:picLocks noChangeAspect="1"/>
          </p:cNvPicPr>
          <p:nvPr/>
        </p:nvPicPr>
        <p:blipFill>
          <a:blip r:embed="rId3"/>
          <a:stretch>
            <a:fillRect/>
          </a:stretch>
        </p:blipFill>
        <p:spPr>
          <a:xfrm>
            <a:off x="3907879" y="7650147"/>
            <a:ext cx="918382" cy="867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 name="表格 70"/>
          <p:cNvGraphicFramePr>
            <a:graphicFrameLocks noGrp="1"/>
          </p:cNvGraphicFramePr>
          <p:nvPr>
            <p:custDataLst>
              <p:tags r:id="rId1"/>
            </p:custDataLst>
            <p:extLst>
              <p:ext uri="{D42A27DB-BD31-4B8C-83A1-F6EECF244321}">
                <p14:modId xmlns:p14="http://schemas.microsoft.com/office/powerpoint/2010/main" val="28310175"/>
              </p:ext>
            </p:extLst>
          </p:nvPr>
        </p:nvGraphicFramePr>
        <p:xfrm>
          <a:off x="404813" y="1018419"/>
          <a:ext cx="6048375" cy="2341800"/>
        </p:xfrm>
        <a:graphic>
          <a:graphicData uri="http://schemas.openxmlformats.org/drawingml/2006/table">
            <a:tbl>
              <a:tblPr>
                <a:effectLst>
                  <a:outerShdw blurRad="50800" dist="38100" dir="2700000" algn="tl" rotWithShape="0">
                    <a:prstClr val="black">
                      <a:alpha val="40000"/>
                    </a:prstClr>
                  </a:outerShdw>
                </a:effectLst>
              </a:tblPr>
              <a:tblGrid>
                <a:gridCol w="2414587">
                  <a:extLst>
                    <a:ext uri="{9D8B030D-6E8A-4147-A177-3AD203B41FA5}">
                      <a16:colId xmlns:a16="http://schemas.microsoft.com/office/drawing/2014/main" val="20000"/>
                    </a:ext>
                  </a:extLst>
                </a:gridCol>
                <a:gridCol w="3633788">
                  <a:extLst>
                    <a:ext uri="{9D8B030D-6E8A-4147-A177-3AD203B41FA5}">
                      <a16:colId xmlns:a16="http://schemas.microsoft.com/office/drawing/2014/main" val="20001"/>
                    </a:ext>
                  </a:extLst>
                </a:gridCol>
              </a:tblGrid>
              <a:tr h="252000">
                <a:tc>
                  <a:txBody>
                    <a:bodyPr/>
                    <a:lstStyle/>
                    <a:p>
                      <a:pPr algn="ctr">
                        <a:lnSpc>
                          <a:spcPct val="100000"/>
                        </a:lnSpc>
                        <a:spcBef>
                          <a:spcPts val="400"/>
                        </a:spcBef>
                        <a:spcAft>
                          <a:spcPts val="0"/>
                        </a:spcAft>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Item</a:t>
                      </a:r>
                      <a:endParaRPr lang="zh-CN"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NO. V1 splice tray </a:t>
                      </a: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0"/>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Function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Fiber splice and storage </a:t>
                      </a:r>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Dimension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158mm</a:t>
                      </a: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 110</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mm</a:t>
                      </a: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 10</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mm</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Splice capacity (single fiber)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12F</a:t>
                      </a:r>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1404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Product photo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69" name="矩形 68"/>
          <p:cNvSpPr/>
          <p:nvPr/>
        </p:nvSpPr>
        <p:spPr>
          <a:xfrm>
            <a:off x="404812" y="620639"/>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0" name="文本框 69"/>
          <p:cNvSpPr txBox="1"/>
          <p:nvPr/>
        </p:nvSpPr>
        <p:spPr>
          <a:xfrm>
            <a:off x="404812" y="609139"/>
            <a:ext cx="967188"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Splice Tray </a:t>
            </a:r>
          </a:p>
        </p:txBody>
      </p:sp>
      <p:pic>
        <p:nvPicPr>
          <p:cNvPr id="8" name="图片 7"/>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3794356" y="2005486"/>
            <a:ext cx="1531771" cy="1271018"/>
          </a:xfrm>
          <a:prstGeom prst="rect">
            <a:avLst/>
          </a:prstGeom>
        </p:spPr>
      </p:pic>
      <p:sp>
        <p:nvSpPr>
          <p:cNvPr id="2" name="矩形 1"/>
          <p:cNvSpPr/>
          <p:nvPr/>
        </p:nvSpPr>
        <p:spPr>
          <a:xfrm>
            <a:off x="404813" y="4342056"/>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 name="文本框 2"/>
          <p:cNvSpPr txBox="1"/>
          <p:nvPr/>
        </p:nvSpPr>
        <p:spPr>
          <a:xfrm>
            <a:off x="404813" y="4319057"/>
            <a:ext cx="1138453"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Accessory List</a:t>
            </a:r>
          </a:p>
        </p:txBody>
      </p:sp>
      <p:graphicFrame>
        <p:nvGraphicFramePr>
          <p:cNvPr id="4" name="表格 3"/>
          <p:cNvGraphicFramePr>
            <a:graphicFrameLocks noGrp="1"/>
          </p:cNvGraphicFramePr>
          <p:nvPr>
            <p:custDataLst>
              <p:tags r:id="rId2"/>
            </p:custDataLst>
            <p:extLst>
              <p:ext uri="{D42A27DB-BD31-4B8C-83A1-F6EECF244321}">
                <p14:modId xmlns:p14="http://schemas.microsoft.com/office/powerpoint/2010/main" val="529231359"/>
              </p:ext>
            </p:extLst>
          </p:nvPr>
        </p:nvGraphicFramePr>
        <p:xfrm>
          <a:off x="404812" y="4688861"/>
          <a:ext cx="6049217" cy="4140000"/>
        </p:xfrm>
        <a:graphic>
          <a:graphicData uri="http://schemas.openxmlformats.org/drawingml/2006/table">
            <a:tbl>
              <a:tblPr>
                <a:effectLst>
                  <a:outerShdw blurRad="50800" dist="38100" dir="2700000" algn="tl" rotWithShape="0">
                    <a:prstClr val="black">
                      <a:alpha val="40000"/>
                    </a:prstClr>
                  </a:outerShdw>
                </a:effectLst>
              </a:tblPr>
              <a:tblGrid>
                <a:gridCol w="814388">
                  <a:extLst>
                    <a:ext uri="{9D8B030D-6E8A-4147-A177-3AD203B41FA5}">
                      <a16:colId xmlns:a16="http://schemas.microsoft.com/office/drawing/2014/main" val="20000"/>
                    </a:ext>
                  </a:extLst>
                </a:gridCol>
                <a:gridCol w="2185629">
                  <a:extLst>
                    <a:ext uri="{9D8B030D-6E8A-4147-A177-3AD203B41FA5}">
                      <a16:colId xmlns:a16="http://schemas.microsoft.com/office/drawing/2014/main" val="20001"/>
                    </a:ext>
                  </a:extLst>
                </a:gridCol>
                <a:gridCol w="1414800">
                  <a:extLst>
                    <a:ext uri="{9D8B030D-6E8A-4147-A177-3AD203B41FA5}">
                      <a16:colId xmlns:a16="http://schemas.microsoft.com/office/drawing/2014/main" val="20002"/>
                    </a:ext>
                  </a:extLst>
                </a:gridCol>
                <a:gridCol w="1634400">
                  <a:extLst>
                    <a:ext uri="{9D8B030D-6E8A-4147-A177-3AD203B41FA5}">
                      <a16:colId xmlns:a16="http://schemas.microsoft.com/office/drawing/2014/main" val="20003"/>
                    </a:ext>
                  </a:extLst>
                </a:gridCol>
              </a:tblGrid>
              <a:tr h="324000">
                <a:tc gridSpan="4">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Standard Accessories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extLst>
                  <a:ext uri="{0D108BD9-81ED-4DB2-BD59-A6C34878D82A}">
                    <a16:rowId xmlns:a16="http://schemas.microsoft.com/office/drawing/2014/main" val="10000"/>
                  </a:ext>
                </a:extLst>
              </a:tr>
              <a:tr h="324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Name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Picture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Quantity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1"/>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defRPr/>
                      </a:pPr>
                      <a:r>
                        <a:rPr lang="en-US" altLang="zh-CN" sz="900" kern="100" dirty="0">
                          <a:solidFill>
                            <a:srgbClr val="000000"/>
                          </a:solidFill>
                          <a:effectLst/>
                          <a:latin typeface="Times New Roman" panose="02020603050405020304" pitchFamily="18" charset="0"/>
                          <a:ea typeface="+mn-ea"/>
                          <a:cs typeface="Times New Roman" panose="02020603050405020304" pitchFamily="18" charset="0"/>
                        </a:rPr>
                        <a:t>Fiber splice protective sleeve</a:t>
                      </a:r>
                      <a:endParaRPr lang="zh-CN" altLang="zh-CN" sz="900" kern="100" dirty="0">
                        <a:solidFill>
                          <a:srgbClr val="000000"/>
                        </a:solidFill>
                        <a:effectLst/>
                        <a:latin typeface="Times New Roman" panose="02020603050405020304" pitchFamily="18" charset="0"/>
                        <a:ea typeface="+mn-ea"/>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48 pcs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altLang="zh-CN" sz="900" kern="100" dirty="0">
                          <a:solidFill>
                            <a:srgbClr val="000000"/>
                          </a:solidFill>
                          <a:effectLst/>
                          <a:latin typeface="Times New Roman" panose="02020603050405020304" pitchFamily="18" charset="0"/>
                          <a:ea typeface="+mn-ea"/>
                          <a:cs typeface="Times New Roman" panose="02020603050405020304" pitchFamily="18" charset="0"/>
                        </a:rPr>
                        <a:t>Nylon cable tie</a:t>
                      </a:r>
                      <a:endParaRPr lang="zh-CN" altLang="zh-CN" sz="900" kern="100" dirty="0">
                        <a:solidFill>
                          <a:srgbClr val="000000"/>
                        </a:solidFill>
                        <a:effectLst/>
                        <a:latin typeface="Times New Roman" panose="02020603050405020304" pitchFamily="18" charset="0"/>
                        <a:ea typeface="+mn-ea"/>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16 pcs</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3</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Bare fiber protective sleeve</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2m</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Branch clamp nut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 pcs</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5</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Φ10-14mm sealing plug (for branch cable)</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 pcs</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bl>
          </a:graphicData>
        </a:graphic>
      </p:graphicFrame>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55965" y="5393521"/>
            <a:ext cx="690084" cy="587235"/>
          </a:xfrm>
          <a:prstGeom prst="rect">
            <a:avLst/>
          </a:prstGeom>
        </p:spPr>
      </p:pic>
      <p:grpSp>
        <p:nvGrpSpPr>
          <p:cNvPr id="6" name="组合 5">
            <a:extLst>
              <a:ext uri="{FF2B5EF4-FFF2-40B4-BE49-F238E27FC236}">
                <a16:creationId xmlns:a16="http://schemas.microsoft.com/office/drawing/2014/main" id="{82665FDA-9C18-B2E2-35DD-DC703E33DC5E}"/>
              </a:ext>
            </a:extLst>
          </p:cNvPr>
          <p:cNvGrpSpPr/>
          <p:nvPr/>
        </p:nvGrpSpPr>
        <p:grpSpPr>
          <a:xfrm>
            <a:off x="3651532" y="6303672"/>
            <a:ext cx="924879" cy="185664"/>
            <a:chOff x="3714445" y="6455872"/>
            <a:chExt cx="924879" cy="185664"/>
          </a:xfrm>
        </p:grpSpPr>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50264">
              <a:off x="3726499" y="6483346"/>
              <a:ext cx="912824" cy="45719"/>
            </a:xfrm>
            <a:prstGeom prst="rect">
              <a:avLst/>
            </a:prstGeom>
          </p:spPr>
        </p:pic>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50264">
              <a:off x="3726499" y="6539581"/>
              <a:ext cx="912824" cy="45719"/>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50264">
              <a:off x="3726500" y="6595817"/>
              <a:ext cx="912824" cy="45719"/>
            </a:xfrm>
            <a:prstGeom prst="rect">
              <a:avLst/>
            </a:prstGeom>
          </p:spPr>
        </p:pic>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3744">
              <a:off x="3714445" y="6537732"/>
              <a:ext cx="912824" cy="45719"/>
            </a:xfrm>
            <a:prstGeom prst="rect">
              <a:avLst/>
            </a:prstGeom>
          </p:spPr>
        </p:pic>
        <p:pic>
          <p:nvPicPr>
            <p:cNvPr id="13" name="图片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3744">
              <a:off x="3725310" y="6455872"/>
              <a:ext cx="912824" cy="45719"/>
            </a:xfrm>
            <a:prstGeom prst="rect">
              <a:avLst/>
            </a:prstGeom>
          </p:spPr>
        </p:pic>
      </p:grpSp>
      <p:pic>
        <p:nvPicPr>
          <p:cNvPr id="14" name="图片 13"/>
          <p:cNvPicPr>
            <a:picLocks noChangeAspect="1"/>
          </p:cNvPicPr>
          <p:nvPr/>
        </p:nvPicPr>
        <p:blipFill>
          <a:blip r:embed="rId8"/>
          <a:stretch>
            <a:fillRect/>
          </a:stretch>
        </p:blipFill>
        <p:spPr>
          <a:xfrm>
            <a:off x="3841729" y="6770226"/>
            <a:ext cx="549335" cy="618002"/>
          </a:xfrm>
          <a:prstGeom prst="rect">
            <a:avLst/>
          </a:prstGeom>
        </p:spPr>
      </p:pic>
      <p:pic>
        <p:nvPicPr>
          <p:cNvPr id="7" name="图片 6">
            <a:extLst>
              <a:ext uri="{FF2B5EF4-FFF2-40B4-BE49-F238E27FC236}">
                <a16:creationId xmlns:a16="http://schemas.microsoft.com/office/drawing/2014/main" id="{26192AC9-1B1F-EECB-E179-A0849092EC09}"/>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62905" y="7457908"/>
            <a:ext cx="676203" cy="717150"/>
          </a:xfrm>
          <a:prstGeom prst="rect">
            <a:avLst/>
          </a:prstGeom>
          <a:noFill/>
          <a:ln>
            <a:noFill/>
          </a:ln>
        </p:spPr>
      </p:pic>
      <p:pic>
        <p:nvPicPr>
          <p:cNvPr id="17" name="图片 16">
            <a:extLst>
              <a:ext uri="{FF2B5EF4-FFF2-40B4-BE49-F238E27FC236}">
                <a16:creationId xmlns:a16="http://schemas.microsoft.com/office/drawing/2014/main" id="{8FE32F46-ADB4-0DEA-D184-59F770F91D9C}"/>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915736" y="8197794"/>
            <a:ext cx="401320" cy="60833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custDataLst>
              <p:tags r:id="rId1"/>
            </p:custDataLst>
            <p:extLst>
              <p:ext uri="{D42A27DB-BD31-4B8C-83A1-F6EECF244321}">
                <p14:modId xmlns:p14="http://schemas.microsoft.com/office/powerpoint/2010/main" val="3094820031"/>
              </p:ext>
            </p:extLst>
          </p:nvPr>
        </p:nvGraphicFramePr>
        <p:xfrm>
          <a:off x="404812" y="596900"/>
          <a:ext cx="6048375" cy="3652468"/>
        </p:xfrm>
        <a:graphic>
          <a:graphicData uri="http://schemas.openxmlformats.org/drawingml/2006/table">
            <a:tbl>
              <a:tblPr>
                <a:effectLst>
                  <a:outerShdw blurRad="50800" dist="38100" dir="2700000" algn="tl" rotWithShape="0">
                    <a:prstClr val="black">
                      <a:alpha val="40000"/>
                    </a:prstClr>
                  </a:outerShdw>
                </a:effectLst>
              </a:tblPr>
              <a:tblGrid>
                <a:gridCol w="814388">
                  <a:extLst>
                    <a:ext uri="{9D8B030D-6E8A-4147-A177-3AD203B41FA5}">
                      <a16:colId xmlns:a16="http://schemas.microsoft.com/office/drawing/2014/main" val="20000"/>
                    </a:ext>
                  </a:extLst>
                </a:gridCol>
                <a:gridCol w="2185629">
                  <a:extLst>
                    <a:ext uri="{9D8B030D-6E8A-4147-A177-3AD203B41FA5}">
                      <a16:colId xmlns:a16="http://schemas.microsoft.com/office/drawing/2014/main" val="20001"/>
                    </a:ext>
                  </a:extLst>
                </a:gridCol>
                <a:gridCol w="1414821">
                  <a:extLst>
                    <a:ext uri="{9D8B030D-6E8A-4147-A177-3AD203B41FA5}">
                      <a16:colId xmlns:a16="http://schemas.microsoft.com/office/drawing/2014/main" val="20002"/>
                    </a:ext>
                  </a:extLst>
                </a:gridCol>
                <a:gridCol w="1633537">
                  <a:extLst>
                    <a:ext uri="{9D8B030D-6E8A-4147-A177-3AD203B41FA5}">
                      <a16:colId xmlns:a16="http://schemas.microsoft.com/office/drawing/2014/main" val="20003"/>
                    </a:ext>
                  </a:extLst>
                </a:gridCol>
              </a:tblGrid>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6</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Wrench for branch clamp nut</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ctr" latinLnBrk="0" hangingPunct="1">
                        <a:lnSpc>
                          <a:spcPct val="100000"/>
                        </a:lnSpc>
                        <a:spcBef>
                          <a:spcPts val="400"/>
                        </a:spcBef>
                        <a:spcAft>
                          <a:spcPts val="0"/>
                        </a:spcAft>
                        <a:buClrTx/>
                        <a:buSzTx/>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 pc</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7</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Allen key</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 pc</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8</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Φ10-14mm double-hole sealing plug (for mid-span cable)</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 pc</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9</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Insulation tape</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2m</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8640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10</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Wall mounting kit</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 set</a:t>
                      </a:r>
                    </a:p>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 brackets, 2 M5 screws, 2 M5 hex nuts, 2 self-tapping screws, 2 plastic expansion sleeves)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bl>
          </a:graphicData>
        </a:graphic>
      </p:graphicFrame>
      <p:graphicFrame>
        <p:nvGraphicFramePr>
          <p:cNvPr id="3" name="表格 2"/>
          <p:cNvGraphicFramePr>
            <a:graphicFrameLocks noGrp="1"/>
          </p:cNvGraphicFramePr>
          <p:nvPr>
            <p:custDataLst>
              <p:tags r:id="rId2"/>
            </p:custDataLst>
            <p:extLst>
              <p:ext uri="{D42A27DB-BD31-4B8C-83A1-F6EECF244321}">
                <p14:modId xmlns:p14="http://schemas.microsoft.com/office/powerpoint/2010/main" val="2237607492"/>
              </p:ext>
            </p:extLst>
          </p:nvPr>
        </p:nvGraphicFramePr>
        <p:xfrm>
          <a:off x="404812" y="4258905"/>
          <a:ext cx="6049217" cy="4608000"/>
        </p:xfrm>
        <a:graphic>
          <a:graphicData uri="http://schemas.openxmlformats.org/drawingml/2006/table">
            <a:tbl>
              <a:tblPr>
                <a:effectLst>
                  <a:outerShdw blurRad="50800" dist="38100" dir="2700000" algn="tl" rotWithShape="0">
                    <a:prstClr val="black">
                      <a:alpha val="40000"/>
                    </a:prstClr>
                  </a:outerShdw>
                </a:effectLst>
              </a:tblPr>
              <a:tblGrid>
                <a:gridCol w="814388">
                  <a:extLst>
                    <a:ext uri="{9D8B030D-6E8A-4147-A177-3AD203B41FA5}">
                      <a16:colId xmlns:a16="http://schemas.microsoft.com/office/drawing/2014/main" val="20000"/>
                    </a:ext>
                  </a:extLst>
                </a:gridCol>
                <a:gridCol w="2185629">
                  <a:extLst>
                    <a:ext uri="{9D8B030D-6E8A-4147-A177-3AD203B41FA5}">
                      <a16:colId xmlns:a16="http://schemas.microsoft.com/office/drawing/2014/main" val="20001"/>
                    </a:ext>
                  </a:extLst>
                </a:gridCol>
                <a:gridCol w="1414800">
                  <a:extLst>
                    <a:ext uri="{9D8B030D-6E8A-4147-A177-3AD203B41FA5}">
                      <a16:colId xmlns:a16="http://schemas.microsoft.com/office/drawing/2014/main" val="20002"/>
                    </a:ext>
                  </a:extLst>
                </a:gridCol>
                <a:gridCol w="1634400">
                  <a:extLst>
                    <a:ext uri="{9D8B030D-6E8A-4147-A177-3AD203B41FA5}">
                      <a16:colId xmlns:a16="http://schemas.microsoft.com/office/drawing/2014/main" val="20003"/>
                    </a:ext>
                  </a:extLst>
                </a:gridCol>
              </a:tblGrid>
              <a:tr h="324000">
                <a:tc gridSpan="4">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s-E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Optional Accessories</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extLst>
                  <a:ext uri="{0D108BD9-81ED-4DB2-BD59-A6C34878D82A}">
                    <a16:rowId xmlns:a16="http://schemas.microsoft.com/office/drawing/2014/main" val="10000"/>
                  </a:ext>
                </a:extLst>
              </a:tr>
              <a:tr h="324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Name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Picture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Quantity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1"/>
                  </a:ext>
                </a:extLst>
              </a:tr>
              <a:tr h="792000">
                <a:tc>
                  <a:txBody>
                    <a:bodyPr/>
                    <a:lstStyle/>
                    <a:p>
                      <a:pPr algn="ctr">
                        <a:spcBef>
                          <a:spcPts val="400"/>
                        </a:spcBef>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Φ14-18mm double-hole sealing plug (for mid-span cable)</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 pc</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792000">
                <a:tc>
                  <a:txBody>
                    <a:bodyPr/>
                    <a:lstStyle/>
                    <a:p>
                      <a:pPr algn="ctr">
                        <a:spcBef>
                          <a:spcPts val="400"/>
                        </a:spcBef>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Branch clamp nut</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spcBef>
                          <a:spcPts val="400"/>
                        </a:spcBef>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 pcs</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3"/>
                  </a:ext>
                </a:extLst>
              </a:tr>
              <a:tr h="792000">
                <a:tc>
                  <a:txBody>
                    <a:bodyPr/>
                    <a:lstStyle/>
                    <a:p>
                      <a:pPr algn="ctr">
                        <a:spcBef>
                          <a:spcPts val="400"/>
                        </a:spcBef>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Φ10-14mm sealing plug (for branch cable)</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spcBef>
                          <a:spcPts val="400"/>
                        </a:spcBef>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 pcs</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r h="792000">
                <a:tc>
                  <a:txBody>
                    <a:bodyPr/>
                    <a:lstStyle/>
                    <a:p>
                      <a:pPr algn="ctr">
                        <a:spcBef>
                          <a:spcPts val="400"/>
                        </a:spcBef>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4</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Pole mounting kit</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spcBef>
                          <a:spcPts val="400"/>
                        </a:spcBef>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 set</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p>
                      <a:pPr algn="ctr">
                        <a:spcBef>
                          <a:spcPts val="400"/>
                        </a:spcBef>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 pole hoops)</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80220686"/>
                  </a:ext>
                </a:extLst>
              </a:tr>
              <a:tr h="792000">
                <a:tc>
                  <a:txBody>
                    <a:bodyPr/>
                    <a:lstStyle/>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5</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Wire mounting kit</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 set</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 hooks)</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10448970"/>
                  </a:ext>
                </a:extLst>
              </a:tr>
            </a:tbl>
          </a:graphicData>
        </a:graphic>
      </p:graphicFrame>
      <p:pic>
        <p:nvPicPr>
          <p:cNvPr id="13" name="图片 12"/>
          <p:cNvPicPr>
            <a:picLocks noChangeAspect="1"/>
          </p:cNvPicPr>
          <p:nvPr/>
        </p:nvPicPr>
        <p:blipFill>
          <a:blip r:embed="rId4"/>
          <a:stretch>
            <a:fillRect/>
          </a:stretch>
        </p:blipFill>
        <p:spPr>
          <a:xfrm>
            <a:off x="3919396" y="8164125"/>
            <a:ext cx="609456" cy="637113"/>
          </a:xfrm>
          <a:prstGeom prst="rect">
            <a:avLst/>
          </a:prstGeom>
        </p:spPr>
      </p:pic>
      <p:grpSp>
        <p:nvGrpSpPr>
          <p:cNvPr id="30" name="组合 29">
            <a:extLst>
              <a:ext uri="{FF2B5EF4-FFF2-40B4-BE49-F238E27FC236}">
                <a16:creationId xmlns:a16="http://schemas.microsoft.com/office/drawing/2014/main" id="{A250D151-066A-37B0-C66D-24485A2BFE39}"/>
              </a:ext>
            </a:extLst>
          </p:cNvPr>
          <p:cNvGrpSpPr/>
          <p:nvPr/>
        </p:nvGrpSpPr>
        <p:grpSpPr>
          <a:xfrm>
            <a:off x="3632330" y="7429500"/>
            <a:ext cx="987188" cy="502091"/>
            <a:chOff x="2364802" y="6039481"/>
            <a:chExt cx="864173" cy="439525"/>
          </a:xfrm>
        </p:grpSpPr>
        <p:pic>
          <p:nvPicPr>
            <p:cNvPr id="32" name="图片 31">
              <a:extLst>
                <a:ext uri="{FF2B5EF4-FFF2-40B4-BE49-F238E27FC236}">
                  <a16:creationId xmlns:a16="http://schemas.microsoft.com/office/drawing/2014/main" id="{F55EA9E8-BC1E-31E2-C1ED-CC12D6B6D2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2731" y="6039481"/>
              <a:ext cx="586244" cy="412659"/>
            </a:xfrm>
            <a:prstGeom prst="rect">
              <a:avLst/>
            </a:prstGeom>
          </p:spPr>
        </p:pic>
        <p:pic>
          <p:nvPicPr>
            <p:cNvPr id="33" name="图片 32">
              <a:extLst>
                <a:ext uri="{FF2B5EF4-FFF2-40B4-BE49-F238E27FC236}">
                  <a16:creationId xmlns:a16="http://schemas.microsoft.com/office/drawing/2014/main" id="{4D97648B-349A-A7D2-9D21-E7344149AB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4802" y="6066347"/>
              <a:ext cx="586244" cy="412659"/>
            </a:xfrm>
            <a:prstGeom prst="rect">
              <a:avLst/>
            </a:prstGeom>
          </p:spPr>
        </p:pic>
      </p:grpSp>
      <p:pic>
        <p:nvPicPr>
          <p:cNvPr id="6" name="图片 5">
            <a:extLst>
              <a:ext uri="{FF2B5EF4-FFF2-40B4-BE49-F238E27FC236}">
                <a16:creationId xmlns:a16="http://schemas.microsoft.com/office/drawing/2014/main" id="{057A7D45-92C4-4DF6-CEB7-47B3CE4326C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56104" y="656019"/>
            <a:ext cx="689742" cy="608330"/>
          </a:xfrm>
          <a:prstGeom prst="rect">
            <a:avLst/>
          </a:prstGeom>
          <a:noFill/>
          <a:ln>
            <a:noFill/>
          </a:ln>
        </p:spPr>
      </p:pic>
      <p:pic>
        <p:nvPicPr>
          <p:cNvPr id="7" name="image4.png">
            <a:extLst>
              <a:ext uri="{FF2B5EF4-FFF2-40B4-BE49-F238E27FC236}">
                <a16:creationId xmlns:a16="http://schemas.microsoft.com/office/drawing/2014/main" id="{0A2EEB28-2684-3DC1-99C9-806246B5ACA5}"/>
              </a:ext>
            </a:extLst>
          </p:cNvPr>
          <p:cNvPicPr>
            <a:picLocks noChangeAspect="1"/>
          </p:cNvPicPr>
          <p:nvPr/>
        </p:nvPicPr>
        <p:blipFill rotWithShape="1">
          <a:blip r:embed="rId7" cstate="print"/>
          <a:srcRect l="5069" r="-1"/>
          <a:stretch>
            <a:fillRect/>
          </a:stretch>
        </p:blipFill>
        <p:spPr>
          <a:xfrm>
            <a:off x="3728613" y="1553878"/>
            <a:ext cx="890905" cy="170180"/>
          </a:xfrm>
          <a:prstGeom prst="rect">
            <a:avLst/>
          </a:prstGeom>
        </p:spPr>
      </p:pic>
      <p:pic>
        <p:nvPicPr>
          <p:cNvPr id="14" name="图片 13">
            <a:extLst>
              <a:ext uri="{FF2B5EF4-FFF2-40B4-BE49-F238E27FC236}">
                <a16:creationId xmlns:a16="http://schemas.microsoft.com/office/drawing/2014/main" id="{CD0339C3-D27A-5146-C4CE-765A9759198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18924" y="2038671"/>
            <a:ext cx="928370" cy="553720"/>
          </a:xfrm>
          <a:prstGeom prst="rect">
            <a:avLst/>
          </a:prstGeom>
          <a:noFill/>
          <a:ln>
            <a:noFill/>
          </a:ln>
        </p:spPr>
      </p:pic>
      <p:pic>
        <p:nvPicPr>
          <p:cNvPr id="15" name="图片 14">
            <a:extLst>
              <a:ext uri="{FF2B5EF4-FFF2-40B4-BE49-F238E27FC236}">
                <a16:creationId xmlns:a16="http://schemas.microsoft.com/office/drawing/2014/main" id="{36900569-C3DA-A093-E663-525848F1EF1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63551" y="2757436"/>
            <a:ext cx="582295" cy="511175"/>
          </a:xfrm>
          <a:prstGeom prst="rect">
            <a:avLst/>
          </a:prstGeom>
        </p:spPr>
      </p:pic>
      <p:pic>
        <p:nvPicPr>
          <p:cNvPr id="16" name="图片 15">
            <a:extLst>
              <a:ext uri="{FF2B5EF4-FFF2-40B4-BE49-F238E27FC236}">
                <a16:creationId xmlns:a16="http://schemas.microsoft.com/office/drawing/2014/main" id="{FBC63E3C-B4E5-5D7C-0958-4EE8381023DE}"/>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563555" y="3453677"/>
            <a:ext cx="1114425" cy="755650"/>
          </a:xfrm>
          <a:prstGeom prst="rect">
            <a:avLst/>
          </a:prstGeom>
          <a:noFill/>
          <a:ln>
            <a:noFill/>
          </a:ln>
        </p:spPr>
      </p:pic>
      <p:pic>
        <p:nvPicPr>
          <p:cNvPr id="17" name="图片 16">
            <a:extLst>
              <a:ext uri="{FF2B5EF4-FFF2-40B4-BE49-F238E27FC236}">
                <a16:creationId xmlns:a16="http://schemas.microsoft.com/office/drawing/2014/main" id="{7C0118D4-2087-52A8-C185-F02E1A7C8FC3}"/>
              </a:ext>
            </a:extLst>
          </p:cNvPr>
          <p:cNvPicPr>
            <a:picLocks noChangeAspect="1"/>
          </p:cNvPicPr>
          <p:nvPr/>
        </p:nvPicPr>
        <p:blipFill rotWithShape="1">
          <a:blip r:embed="rId11">
            <a:extLst>
              <a:ext uri="{28A0092B-C50C-407E-A947-70E740481C1C}">
                <a14:useLocalDpi xmlns:a14="http://schemas.microsoft.com/office/drawing/2010/main" val="0"/>
              </a:ext>
            </a:extLst>
          </a:blip>
          <a:srcRect l="11398" t="4874" r="8263" b="9537"/>
          <a:stretch>
            <a:fillRect/>
          </a:stretch>
        </p:blipFill>
        <p:spPr bwMode="auto">
          <a:xfrm>
            <a:off x="3704418" y="4953000"/>
            <a:ext cx="928370" cy="566420"/>
          </a:xfrm>
          <a:prstGeom prst="rect">
            <a:avLst/>
          </a:prstGeom>
          <a:noFill/>
          <a:ln>
            <a:noFill/>
          </a:ln>
          <a:extLst>
            <a:ext uri="{53640926-AAD7-44D8-BBD7-CCE9431645EC}">
              <a14:shadowObscured xmlns:a14="http://schemas.microsoft.com/office/drawing/2010/main"/>
            </a:ext>
          </a:extLst>
        </p:spPr>
      </p:pic>
      <p:pic>
        <p:nvPicPr>
          <p:cNvPr id="18" name="图片 17">
            <a:extLst>
              <a:ext uri="{FF2B5EF4-FFF2-40B4-BE49-F238E27FC236}">
                <a16:creationId xmlns:a16="http://schemas.microsoft.com/office/drawing/2014/main" id="{FED93341-77EE-3C2D-6F79-330E52D8549D}"/>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805601" y="5707043"/>
            <a:ext cx="755015" cy="800735"/>
          </a:xfrm>
          <a:prstGeom prst="rect">
            <a:avLst/>
          </a:prstGeom>
          <a:noFill/>
          <a:ln>
            <a:noFill/>
          </a:ln>
        </p:spPr>
      </p:pic>
      <p:pic>
        <p:nvPicPr>
          <p:cNvPr id="19" name="图片 18">
            <a:extLst>
              <a:ext uri="{FF2B5EF4-FFF2-40B4-BE49-F238E27FC236}">
                <a16:creationId xmlns:a16="http://schemas.microsoft.com/office/drawing/2014/main" id="{9C3545EF-7AB7-D9C3-59EC-F6C5025EAA22}"/>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958704" y="6557946"/>
            <a:ext cx="401320" cy="608330"/>
          </a:xfrm>
          <a:prstGeom prst="rect">
            <a:avLst/>
          </a:prstGeom>
          <a:noFill/>
          <a:ln>
            <a:noFill/>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mNiMDkwNWYwMWEyNTkwZmRjOTc4ZTM4ZmZhNjBkNzcifQ=="/>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6ba39698-7bee-47e1-84e2-d0575c83b28f}"/>
  <p:tag name="TABLE_ENDDRAG_ORIGIN_RECT" val="477*99"/>
  <p:tag name="TABLE_ENDDRAG_RECT" val="36*681*477*99"/>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25e217da-5f53-4dd9-999a-d5a0e3c90c37}"/>
  <p:tag name="TABLE_ENDDRAG_ORIGIN_RECT" val="477*99"/>
  <p:tag name="TABLE_ENDDRAG_RECT" val="36*681*477*99"/>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6923850b-df18-44d0-bce3-d2265235afed}"/>
  <p:tag name="TABLE_ENDDRAG_ORIGIN_RECT" val="477*99"/>
  <p:tag name="TABLE_ENDDRAG_RECT" val="36*681*477*99"/>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aa6c1750-c379-4c18-b455-54bf8fbe9cd0}"/>
  <p:tag name="TABLE_ENDDRAG_ORIGIN_RECT" val="477*99"/>
  <p:tag name="TABLE_ENDDRAG_RECT" val="36*681*477*99"/>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6923850b-df18-44d0-bce3-d2265235afed}"/>
  <p:tag name="TABLE_ENDDRAG_ORIGIN_RECT" val="477*99"/>
  <p:tag name="TABLE_ENDDRAG_RECT" val="36*681*477*99"/>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98</TotalTime>
  <Words>413</Words>
  <Application>Microsoft Office PowerPoint</Application>
  <PresentationFormat>A4 纸张(210x297 毫米)</PresentationFormat>
  <Paragraphs>114</Paragraphs>
  <Slides>4</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4</vt:i4>
      </vt:variant>
    </vt:vector>
  </HeadingPairs>
  <TitlesOfParts>
    <vt:vector size="9" baseType="lpstr">
      <vt:lpstr>Arial</vt:lpstr>
      <vt:lpstr>Times New Roman</vt:lpstr>
      <vt:lpstr>Wingdings</vt:lpstr>
      <vt:lpstr>等线</vt:lpstr>
      <vt:lpstr>Office 主题​​</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斯拉 哥</dc:creator>
  <cp:lastModifiedBy>YangM</cp:lastModifiedBy>
  <cp:revision>82</cp:revision>
  <dcterms:created xsi:type="dcterms:W3CDTF">2025-06-19T07:41:00Z</dcterms:created>
  <dcterms:modified xsi:type="dcterms:W3CDTF">2026-08-05T07:24:10Z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BE5198F9BE0A419D9B93E6C56BB69CD3_12</vt:lpwstr>
  </property>
  <property fmtid="{D5CDD505-2E9C-101B-9397-08002B2CF9AE}" pid="3" name="KSOProductBuildVer">
    <vt:lpwstr>2052-12.1.0.15324</vt:lpwstr>
  </property>
</Properties>
</file>