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handoutMasterIdLst>
    <p:handoutMasterId r:id="rId7"/>
  </p:handoutMasterIdLst>
  <p:sldIdLst>
    <p:sldId id="258" r:id="rId2"/>
    <p:sldId id="257" r:id="rId3"/>
    <p:sldId id="259" r:id="rId4"/>
    <p:sldId id="260" r:id="rId5"/>
  </p:sldIdLst>
  <p:sldSz cx="6858000" cy="9906000" type="A4"/>
  <p:notesSz cx="6858000" cy="9144000"/>
  <p:custDataLst>
    <p:tags r:id="rId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3" userDrawn="1">
          <p15:clr>
            <a:srgbClr val="A4A3A4"/>
          </p15:clr>
        </p15:guide>
        <p15:guide id="2" pos="406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AA9C"/>
    <a:srgbClr val="F2F2F2"/>
    <a:srgbClr val="126E82"/>
    <a:srgbClr val="1CCB1D"/>
    <a:srgbClr val="F46F14"/>
    <a:srgbClr val="22C0F1"/>
    <a:srgbClr val="EAE12D"/>
    <a:srgbClr val="C142F1"/>
    <a:srgbClr val="F2F650"/>
    <a:srgbClr val="E0FA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2" autoAdjust="0"/>
    <p:restoredTop sz="94660"/>
  </p:normalViewPr>
  <p:slideViewPr>
    <p:cSldViewPr snapToGrid="0" showGuides="1">
      <p:cViewPr varScale="1">
        <p:scale>
          <a:sx n="73" d="100"/>
          <a:sy n="73" d="100"/>
        </p:scale>
        <p:origin x="3354" y="66"/>
      </p:cViewPr>
      <p:guideLst>
        <p:guide orient="horz" pos="373"/>
        <p:guide pos="4065"/>
      </p:guideLst>
    </p:cSldViewPr>
  </p:slideViewPr>
  <p:notesTextViewPr>
    <p:cViewPr>
      <p:scale>
        <a:sx n="3" d="2"/>
        <a:sy n="3" d="2"/>
      </p:scale>
      <p:origin x="0" y="0"/>
    </p:cViewPr>
  </p:notesTextViewPr>
  <p:notesViewPr>
    <p:cSldViewPr snapToGrid="0">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989F78-6ED1-4B51-A25B-20BAB504E07F}" type="datetimeFigureOut">
              <a:rPr lang="zh-CN" altLang="en-US" smtClean="0"/>
              <a:t>2026/8/5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6D1144-791F-420C-A31B-31849A58CDE2}"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BAA52D-0C89-4C69-80B4-B8965D8F971C}" type="datetimeFigureOut">
              <a:rPr lang="zh-CN" altLang="en-US" smtClean="0"/>
              <a:t>2026/8/5</a:t>
            </a:fld>
            <a:endParaRPr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0AA49-FE4A-4225-8FBC-293F684E96D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68134"/>
            <a:ext cx="6858000" cy="1237866"/>
          </a:xfrm>
          <a:prstGeom prst="rect">
            <a:avLst/>
          </a:prstGeom>
        </p:spPr>
      </p:pic>
      <p:sp>
        <p:nvSpPr>
          <p:cNvPr id="8" name="Slide Number Placeholder 4"/>
          <p:cNvSpPr txBox="1"/>
          <p:nvPr userDrawn="1"/>
        </p:nvSpPr>
        <p:spPr>
          <a:xfrm>
            <a:off x="2896235" y="9435490"/>
            <a:ext cx="1065530" cy="470510"/>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ctr"/>
            <a:fld id="{18D6979E-1E94-4917-B8C8-D11DF52CE538}" type="slidenum">
              <a:rPr lang="zh-CN" altLang="en-US" sz="1200" smtClean="0">
                <a:solidFill>
                  <a:srgbClr val="FFFFFF"/>
                </a:solidFill>
                <a:latin typeface="Times New Roman" panose="02020603050405020304" pitchFamily="18" charset="0"/>
                <a:cs typeface="Times New Roman" panose="02020603050405020304" pitchFamily="18" charset="0"/>
              </a:rPr>
              <a:t>‹#›</a:t>
            </a:fld>
            <a:endParaRPr lang="zh-CN" altLang="en-US" sz="1200" dirty="0">
              <a:solidFill>
                <a:srgbClr val="FFFFFF"/>
              </a:solidFill>
              <a:latin typeface="Times New Roman" panose="02020603050405020304" pitchFamily="18" charset="0"/>
              <a:cs typeface="Times New Roman" panose="02020603050405020304" pitchFamily="18" charset="0"/>
            </a:endParaRPr>
          </a:p>
        </p:txBody>
      </p:sp>
      <p:sp>
        <p:nvSpPr>
          <p:cNvPr id="4" name="Slide Number Placeholder 4"/>
          <p:cNvSpPr txBox="1"/>
          <p:nvPr userDrawn="1"/>
        </p:nvSpPr>
        <p:spPr>
          <a:xfrm>
            <a:off x="5494020" y="9494243"/>
            <a:ext cx="1065530" cy="263333"/>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r"/>
            <a:r>
              <a:rPr lang="en-US" altLang="zh-CN" sz="1200" dirty="0">
                <a:solidFill>
                  <a:srgbClr val="FFFFFF"/>
                </a:solidFill>
                <a:latin typeface="Times New Roman" panose="02020603050405020304" pitchFamily="18" charset="0"/>
                <a:cs typeface="Times New Roman" panose="02020603050405020304" pitchFamily="18" charset="0"/>
              </a:rPr>
              <a:t>Version 1.0</a:t>
            </a:r>
            <a:endParaRPr lang="zh-CN" altLang="en-US" sz="1200" dirty="0">
              <a:solidFill>
                <a:srgbClr val="FFFFFF"/>
              </a:solidFill>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Slide Number Placeholder 4"/>
          <p:cNvSpPr txBox="1"/>
          <p:nvPr userDrawn="1"/>
        </p:nvSpPr>
        <p:spPr>
          <a:xfrm>
            <a:off x="2896235" y="9435490"/>
            <a:ext cx="1065530" cy="470510"/>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ctr"/>
            <a:fld id="{18D6979E-1E94-4917-B8C8-D11DF52CE538}" type="slidenum">
              <a:rPr lang="zh-CN" altLang="en-US" sz="1200" smtClean="0">
                <a:solidFill>
                  <a:schemeClr val="tx1"/>
                </a:solidFill>
                <a:latin typeface="Times New Roman" panose="02020603050405020304" pitchFamily="18" charset="0"/>
                <a:cs typeface="Times New Roman" panose="02020603050405020304" pitchFamily="18" charset="0"/>
              </a:rPr>
              <a:t>‹#›</a:t>
            </a:fld>
            <a:endParaRPr lang="zh-CN" altLang="en-US" sz="12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471488" y="2637014"/>
            <a:ext cx="5915025"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a:prstGeom prst="rect">
            <a:avLst/>
          </a:prstGeo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8" name="Footer Placeholder 7"/>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4" name="Footer Placeholder 3"/>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3" name="Footer Placeholder 2"/>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2637014"/>
            <a:ext cx="5915025" cy="6285266"/>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4813" y="4811278"/>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 name="文本框 2"/>
          <p:cNvSpPr txBox="1"/>
          <p:nvPr/>
        </p:nvSpPr>
        <p:spPr>
          <a:xfrm>
            <a:off x="313508" y="496388"/>
            <a:ext cx="6044475" cy="461665"/>
          </a:xfrm>
          <a:prstGeom prst="rect">
            <a:avLst/>
          </a:prstGeom>
          <a:noFill/>
        </p:spPr>
        <p:txBody>
          <a:bodyPr wrap="none" rtlCol="0">
            <a:spAutoFit/>
          </a:bodyPr>
          <a:lstStyle/>
          <a:p>
            <a:r>
              <a:rPr lang="en-US" altLang="zh-CN" sz="2400" b="1" dirty="0">
                <a:solidFill>
                  <a:srgbClr val="12AA9C"/>
                </a:solidFill>
                <a:latin typeface="Times New Roman" panose="02020603050405020304" pitchFamily="18" charset="0"/>
                <a:cs typeface="Times New Roman" panose="02020603050405020304" pitchFamily="18" charset="0"/>
              </a:rPr>
              <a:t>LitJTP-180J-A104-V304 Dome-Base Closure</a:t>
            </a:r>
          </a:p>
        </p:txBody>
      </p:sp>
      <p:sp>
        <p:nvSpPr>
          <p:cNvPr id="4" name="文本框 3"/>
          <p:cNvSpPr txBox="1"/>
          <p:nvPr/>
        </p:nvSpPr>
        <p:spPr>
          <a:xfrm>
            <a:off x="313508" y="979152"/>
            <a:ext cx="3352200" cy="369332"/>
          </a:xfrm>
          <a:prstGeom prst="rect">
            <a:avLst/>
          </a:prstGeom>
          <a:noFill/>
        </p:spPr>
        <p:txBody>
          <a:bodyPr wrap="none" rtlCol="0">
            <a:spAutoFit/>
          </a:bodyPr>
          <a:lstStyle/>
          <a:p>
            <a:r>
              <a:rPr lang="en-US" altLang="zh-CN" dirty="0">
                <a:solidFill>
                  <a:srgbClr val="12AA9C"/>
                </a:solidFill>
                <a:latin typeface="Times New Roman" panose="02020603050405020304" pitchFamily="18" charset="0"/>
                <a:cs typeface="Times New Roman" panose="02020603050405020304" pitchFamily="18" charset="0"/>
              </a:rPr>
              <a:t>Mechanical sealing, 144F splicing</a:t>
            </a:r>
          </a:p>
        </p:txBody>
      </p:sp>
      <p:sp>
        <p:nvSpPr>
          <p:cNvPr id="5" name="文本框 4"/>
          <p:cNvSpPr txBox="1"/>
          <p:nvPr/>
        </p:nvSpPr>
        <p:spPr>
          <a:xfrm>
            <a:off x="313508" y="1413867"/>
            <a:ext cx="6069330" cy="891540"/>
          </a:xfrm>
          <a:prstGeom prst="rect">
            <a:avLst/>
          </a:prstGeom>
          <a:noFill/>
        </p:spPr>
        <p:txBody>
          <a:bodyPr wrap="square" rtlCol="0">
            <a:spAutoFit/>
          </a:bodyPr>
          <a:lstStyle/>
          <a:p>
            <a:pPr algn="just">
              <a:lnSpc>
                <a:spcPct val="130000"/>
              </a:lnSpc>
            </a:pPr>
            <a:r>
              <a:rPr lang="en-US" altLang="zh-CN" sz="1000" dirty="0">
                <a:latin typeface="Times New Roman" panose="02020603050405020304" pitchFamily="18" charset="0"/>
                <a:cs typeface="Times New Roman" panose="02020603050405020304" pitchFamily="18" charset="0"/>
              </a:rPr>
              <a:t>LitJTP-180J series are dome-base closures with mechanical sealing, which are designed for all cable application environments such as duct, aerial, and man-hole. </a:t>
            </a:r>
            <a:r>
              <a:rPr lang="en-US" altLang="zh-CN" sz="1000" dirty="0" err="1">
                <a:latin typeface="Times New Roman" panose="02020603050405020304" pitchFamily="18" charset="0"/>
                <a:cs typeface="Times New Roman" panose="02020603050405020304" pitchFamily="18" charset="0"/>
              </a:rPr>
              <a:t>LitJTP</a:t>
            </a:r>
            <a:r>
              <a:rPr lang="en-US" altLang="zh-CN" sz="1000" dirty="0">
                <a:latin typeface="Times New Roman" panose="02020603050405020304" pitchFamily="18" charset="0"/>
                <a:cs typeface="Times New Roman" panose="02020603050405020304" pitchFamily="18" charset="0"/>
              </a:rPr>
              <a:t> supports numerous functions as mid-span, branch and direct splice. The closure is accommodated with flexible splice trays and various accessories are available for many scenarios. Rigorous tests are performed to approve the best quality for network reliability.</a:t>
            </a:r>
          </a:p>
        </p:txBody>
      </p:sp>
      <p:sp>
        <p:nvSpPr>
          <p:cNvPr id="7" name="文本框 6"/>
          <p:cNvSpPr txBox="1"/>
          <p:nvPr/>
        </p:nvSpPr>
        <p:spPr>
          <a:xfrm>
            <a:off x="404813" y="4799778"/>
            <a:ext cx="755784"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Features</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356534" y="5203773"/>
            <a:ext cx="3575386" cy="1091565"/>
          </a:xfrm>
          <a:prstGeom prst="rect">
            <a:avLst/>
          </a:prstGeom>
          <a:noFill/>
        </p:spPr>
        <p:txBody>
          <a:bodyPr wrap="square" rtlCol="0">
            <a:spAutoFit/>
          </a:bodyPr>
          <a:lstStyle/>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Dome-base design structure with mechanical sealing</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High-strength modified polypropylene material</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Mid-span operation without cutting the cable</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Flexible grommets for universal standardized cables</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Ideal fiber management design</a:t>
            </a:r>
          </a:p>
        </p:txBody>
      </p:sp>
      <p:sp>
        <p:nvSpPr>
          <p:cNvPr id="19" name="矩形 18"/>
          <p:cNvSpPr/>
          <p:nvPr/>
        </p:nvSpPr>
        <p:spPr>
          <a:xfrm>
            <a:off x="404813" y="7028295"/>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0" name="文本框 19"/>
          <p:cNvSpPr txBox="1"/>
          <p:nvPr/>
        </p:nvSpPr>
        <p:spPr>
          <a:xfrm>
            <a:off x="404813" y="7016795"/>
            <a:ext cx="954107"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Application</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
        <p:nvSpPr>
          <p:cNvPr id="21" name="文本框 20"/>
          <p:cNvSpPr txBox="1"/>
          <p:nvPr/>
        </p:nvSpPr>
        <p:spPr>
          <a:xfrm>
            <a:off x="405130" y="7409180"/>
            <a:ext cx="3594735" cy="491490"/>
          </a:xfrm>
          <a:prstGeom prst="rect">
            <a:avLst/>
          </a:prstGeom>
          <a:noFill/>
        </p:spPr>
        <p:txBody>
          <a:bodyPr wrap="square" rtlCol="0">
            <a:spAutoFit/>
          </a:bodyPr>
          <a:lstStyle/>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Outdoor application</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Wall, pole, wire mounting scenarios</a:t>
            </a:r>
          </a:p>
        </p:txBody>
      </p:sp>
      <p:pic>
        <p:nvPicPr>
          <p:cNvPr id="8" name="图片 7">
            <a:extLst>
              <a:ext uri="{FF2B5EF4-FFF2-40B4-BE49-F238E27FC236}">
                <a16:creationId xmlns:a16="http://schemas.microsoft.com/office/drawing/2014/main" id="{EB2026B4-A107-437B-C33B-350458DBB3EC}"/>
              </a:ext>
            </a:extLst>
          </p:cNvPr>
          <p:cNvPicPr>
            <a:picLocks noChangeAspect="1"/>
          </p:cNvPicPr>
          <p:nvPr/>
        </p:nvPicPr>
        <p:blipFill>
          <a:blip r:embed="rId2"/>
          <a:stretch>
            <a:fillRect/>
          </a:stretch>
        </p:blipFill>
        <p:spPr>
          <a:xfrm>
            <a:off x="2448821" y="2357524"/>
            <a:ext cx="1983479" cy="20916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图片 89">
            <a:extLst>
              <a:ext uri="{FF2B5EF4-FFF2-40B4-BE49-F238E27FC236}">
                <a16:creationId xmlns:a16="http://schemas.microsoft.com/office/drawing/2014/main" id="{64275B4D-1D95-69B5-49E8-B7DD270BB5E5}"/>
              </a:ext>
            </a:extLst>
          </p:cNvPr>
          <p:cNvPicPr>
            <a:picLocks noChangeAspect="1"/>
          </p:cNvPicPr>
          <p:nvPr/>
        </p:nvPicPr>
        <p:blipFill>
          <a:blip r:embed="rId3"/>
          <a:srcRect l="30581" t="3269" r="20984" b="10707"/>
          <a:stretch>
            <a:fillRect/>
          </a:stretch>
        </p:blipFill>
        <p:spPr>
          <a:xfrm>
            <a:off x="1218670" y="4263752"/>
            <a:ext cx="2361538" cy="2623039"/>
          </a:xfrm>
          <a:prstGeom prst="rect">
            <a:avLst/>
          </a:prstGeom>
        </p:spPr>
      </p:pic>
      <p:sp>
        <p:nvSpPr>
          <p:cNvPr id="17" name="矩形 16"/>
          <p:cNvSpPr/>
          <p:nvPr/>
        </p:nvSpPr>
        <p:spPr>
          <a:xfrm>
            <a:off x="404813" y="603708"/>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8" name="文本框 17"/>
          <p:cNvSpPr txBox="1"/>
          <p:nvPr/>
        </p:nvSpPr>
        <p:spPr>
          <a:xfrm>
            <a:off x="404813" y="592208"/>
            <a:ext cx="1091966"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Specifications</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19" name="表格 18"/>
          <p:cNvGraphicFramePr>
            <a:graphicFrameLocks noGrp="1"/>
          </p:cNvGraphicFramePr>
          <p:nvPr>
            <p:custDataLst>
              <p:tags r:id="rId1"/>
            </p:custDataLst>
            <p:extLst>
              <p:ext uri="{D42A27DB-BD31-4B8C-83A1-F6EECF244321}">
                <p14:modId xmlns:p14="http://schemas.microsoft.com/office/powerpoint/2010/main" val="2574751547"/>
              </p:ext>
            </p:extLst>
          </p:nvPr>
        </p:nvGraphicFramePr>
        <p:xfrm>
          <a:off x="404813" y="995232"/>
          <a:ext cx="6048375" cy="1926545"/>
        </p:xfrm>
        <a:graphic>
          <a:graphicData uri="http://schemas.openxmlformats.org/drawingml/2006/table">
            <a:tbl>
              <a:tblPr>
                <a:effectLst>
                  <a:outerShdw blurRad="50800" dist="38100" dir="2700000" algn="tl" rotWithShape="0">
                    <a:prstClr val="black">
                      <a:alpha val="40000"/>
                    </a:prstClr>
                  </a:outerShdw>
                </a:effectLst>
              </a:tblPr>
              <a:tblGrid>
                <a:gridCol w="1925637">
                  <a:extLst>
                    <a:ext uri="{9D8B030D-6E8A-4147-A177-3AD203B41FA5}">
                      <a16:colId xmlns:a16="http://schemas.microsoft.com/office/drawing/2014/main" val="20000"/>
                    </a:ext>
                  </a:extLst>
                </a:gridCol>
                <a:gridCol w="4122738">
                  <a:extLst>
                    <a:ext uri="{9D8B030D-6E8A-4147-A177-3AD203B41FA5}">
                      <a16:colId xmlns:a16="http://schemas.microsoft.com/office/drawing/2014/main" val="20001"/>
                    </a:ext>
                  </a:extLst>
                </a:gridCol>
              </a:tblGrid>
              <a:tr h="252095">
                <a:tc>
                  <a:txBody>
                    <a:bodyPr/>
                    <a:lstStyle/>
                    <a:p>
                      <a:pPr algn="ctr">
                        <a:lnSpc>
                          <a:spcPct val="100000"/>
                        </a:lnSpc>
                        <a:spcBef>
                          <a:spcPts val="400"/>
                        </a:spcBef>
                        <a:spcAft>
                          <a:spcPts val="0"/>
                        </a:spcAft>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Item</a:t>
                      </a:r>
                      <a:endParaRPr lang="zh-CN"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400"/>
                        </a:spcBef>
                        <a:spcAft>
                          <a:spcPts val="0"/>
                        </a:spcAft>
                        <a:buClrTx/>
                        <a:buSzTx/>
                        <a:buFontTx/>
                        <a:buNone/>
                        <a:defRPr/>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LitJTP-180J-A104-V304</a:t>
                      </a: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0"/>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Dimension</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Φ</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80mm</a:t>
                      </a: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 4</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45</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  (</a:t>
                      </a: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±5mm</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20955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Oval hole diameter</a:t>
                      </a: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Φ</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10-18mm</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Round hole diameter</a:t>
                      </a: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sym typeface="+mn-ea"/>
                        </a:rPr>
                        <a:t>Φ8</a:t>
                      </a:r>
                      <a:r>
                        <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rPr>
                        <a:t>-14mm</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20955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Splice tray capacity </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(single fiber)</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36F </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Number of splice tray</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 pcs</a:t>
                      </a:r>
                      <a:r>
                        <a:rPr lang="en-US" altLang="zh-CN" sz="900" dirty="0">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sym typeface="+mn-ea"/>
                        </a:rPr>
                        <a:t> (NO. V3 splice tray)</a:t>
                      </a: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20955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Splicing capacity (single fiber)</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144F</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Sealing mode</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Mechanical sealing</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Color</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Black</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bl>
          </a:graphicData>
        </a:graphic>
      </p:graphicFrame>
      <p:sp>
        <p:nvSpPr>
          <p:cNvPr id="3" name="矩形 2">
            <a:extLst>
              <a:ext uri="{FF2B5EF4-FFF2-40B4-BE49-F238E27FC236}">
                <a16:creationId xmlns:a16="http://schemas.microsoft.com/office/drawing/2014/main" id="{D4EC9DFA-77D8-DAFF-762F-A704C8FEAB54}"/>
              </a:ext>
            </a:extLst>
          </p:cNvPr>
          <p:cNvSpPr/>
          <p:nvPr/>
        </p:nvSpPr>
        <p:spPr>
          <a:xfrm>
            <a:off x="404813" y="3929483"/>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B8B9EE3A-640D-A7B4-792D-415681BB68C1}"/>
              </a:ext>
            </a:extLst>
          </p:cNvPr>
          <p:cNvSpPr txBox="1"/>
          <p:nvPr/>
        </p:nvSpPr>
        <p:spPr>
          <a:xfrm>
            <a:off x="429348" y="3924131"/>
            <a:ext cx="1204625"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Product Details</a:t>
            </a:r>
          </a:p>
        </p:txBody>
      </p:sp>
      <p:sp>
        <p:nvSpPr>
          <p:cNvPr id="32" name="Content Placeholder 2">
            <a:extLst>
              <a:ext uri="{FF2B5EF4-FFF2-40B4-BE49-F238E27FC236}">
                <a16:creationId xmlns:a16="http://schemas.microsoft.com/office/drawing/2014/main" id="{A2CA542F-38AB-B735-9C1E-0FBE4C03B259}"/>
              </a:ext>
            </a:extLst>
          </p:cNvPr>
          <p:cNvSpPr txBox="1"/>
          <p:nvPr/>
        </p:nvSpPr>
        <p:spPr>
          <a:xfrm>
            <a:off x="3335694" y="6515983"/>
            <a:ext cx="862093" cy="348834"/>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indent="0"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Latch</a:t>
            </a:r>
          </a:p>
        </p:txBody>
      </p:sp>
      <p:sp>
        <p:nvSpPr>
          <p:cNvPr id="39" name="Content Placeholder 2">
            <a:extLst>
              <a:ext uri="{FF2B5EF4-FFF2-40B4-BE49-F238E27FC236}">
                <a16:creationId xmlns:a16="http://schemas.microsoft.com/office/drawing/2014/main" id="{157F5605-1C6E-8931-2D69-611A783AFA37}"/>
              </a:ext>
            </a:extLst>
          </p:cNvPr>
          <p:cNvSpPr txBox="1"/>
          <p:nvPr/>
        </p:nvSpPr>
        <p:spPr>
          <a:xfrm>
            <a:off x="3302381" y="4782112"/>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Dome shell</a:t>
            </a:r>
          </a:p>
        </p:txBody>
      </p:sp>
      <p:sp>
        <p:nvSpPr>
          <p:cNvPr id="41" name="Content Placeholder 2">
            <a:extLst>
              <a:ext uri="{FF2B5EF4-FFF2-40B4-BE49-F238E27FC236}">
                <a16:creationId xmlns:a16="http://schemas.microsoft.com/office/drawing/2014/main" id="{4A3D822E-3E53-7370-D85C-69B1E56A1C2B}"/>
              </a:ext>
            </a:extLst>
          </p:cNvPr>
          <p:cNvSpPr txBox="1"/>
          <p:nvPr/>
        </p:nvSpPr>
        <p:spPr>
          <a:xfrm>
            <a:off x="922904" y="6455094"/>
            <a:ext cx="501565" cy="273606"/>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Base</a:t>
            </a:r>
          </a:p>
        </p:txBody>
      </p:sp>
      <p:cxnSp>
        <p:nvCxnSpPr>
          <p:cNvPr id="45" name="直接连接符 44">
            <a:extLst>
              <a:ext uri="{FF2B5EF4-FFF2-40B4-BE49-F238E27FC236}">
                <a16:creationId xmlns:a16="http://schemas.microsoft.com/office/drawing/2014/main" id="{DD991A10-4CC2-5C4E-817D-678C08F8E014}"/>
              </a:ext>
            </a:extLst>
          </p:cNvPr>
          <p:cNvCxnSpPr/>
          <p:nvPr/>
        </p:nvCxnSpPr>
        <p:spPr>
          <a:xfrm>
            <a:off x="3362732" y="6635152"/>
            <a:ext cx="249111"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C1385B25-FB4E-0D89-248B-F0F1FE6A2D09}"/>
              </a:ext>
            </a:extLst>
          </p:cNvPr>
          <p:cNvCxnSpPr/>
          <p:nvPr/>
        </p:nvCxnSpPr>
        <p:spPr>
          <a:xfrm flipH="1">
            <a:off x="1314125" y="6591618"/>
            <a:ext cx="317658"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AF308E22-7613-6665-3504-160BEA0BDC17}"/>
              </a:ext>
            </a:extLst>
          </p:cNvPr>
          <p:cNvCxnSpPr/>
          <p:nvPr/>
        </p:nvCxnSpPr>
        <p:spPr>
          <a:xfrm flipH="1" flipV="1">
            <a:off x="1314125" y="4720830"/>
            <a:ext cx="446884"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50" name="Content Placeholder 2">
            <a:extLst>
              <a:ext uri="{FF2B5EF4-FFF2-40B4-BE49-F238E27FC236}">
                <a16:creationId xmlns:a16="http://schemas.microsoft.com/office/drawing/2014/main" id="{A47B9B51-17EF-BE90-7A13-3A5B007F3A77}"/>
              </a:ext>
            </a:extLst>
          </p:cNvPr>
          <p:cNvSpPr txBox="1"/>
          <p:nvPr/>
        </p:nvSpPr>
        <p:spPr>
          <a:xfrm>
            <a:off x="657529" y="4585686"/>
            <a:ext cx="755691" cy="280850"/>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Splice tray </a:t>
            </a:r>
          </a:p>
        </p:txBody>
      </p:sp>
      <p:cxnSp>
        <p:nvCxnSpPr>
          <p:cNvPr id="51" name="直接连接符 50">
            <a:extLst>
              <a:ext uri="{FF2B5EF4-FFF2-40B4-BE49-F238E27FC236}">
                <a16:creationId xmlns:a16="http://schemas.microsoft.com/office/drawing/2014/main" id="{B25B7F05-9B84-D6F2-0140-1D0D3FB71FC4}"/>
              </a:ext>
            </a:extLst>
          </p:cNvPr>
          <p:cNvCxnSpPr/>
          <p:nvPr/>
        </p:nvCxnSpPr>
        <p:spPr>
          <a:xfrm>
            <a:off x="3067935" y="4905267"/>
            <a:ext cx="430789"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52" name="Content Placeholder 2">
            <a:extLst>
              <a:ext uri="{FF2B5EF4-FFF2-40B4-BE49-F238E27FC236}">
                <a16:creationId xmlns:a16="http://schemas.microsoft.com/office/drawing/2014/main" id="{373595E0-D501-3092-638C-0965CB05B061}"/>
              </a:ext>
            </a:extLst>
          </p:cNvPr>
          <p:cNvSpPr txBox="1"/>
          <p:nvPr/>
        </p:nvSpPr>
        <p:spPr>
          <a:xfrm>
            <a:off x="870041" y="8508574"/>
            <a:ext cx="3539944" cy="222411"/>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algn="r" defTabSz="755650">
              <a:buClrTx/>
              <a:buSzTx/>
              <a:buFontTx/>
              <a:buNone/>
            </a:pPr>
            <a:r>
              <a:rPr lang="en-US" altLang="zh-CN" sz="900" dirty="0">
                <a:solidFill>
                  <a:schemeClr val="tx1"/>
                </a:solidFill>
                <a:latin typeface="Times New Roman" panose="02020603050405020304" pitchFamily="18" charset="0"/>
                <a:cs typeface="Times New Roman" panose="02020603050405020304" pitchFamily="18" charset="0"/>
              </a:rPr>
              <a:t>D = 180mm; D1 = 130mm; D2 = 160mm; L = 445mm</a:t>
            </a:r>
          </a:p>
        </p:txBody>
      </p:sp>
      <p:cxnSp>
        <p:nvCxnSpPr>
          <p:cNvPr id="53" name="直接连接符 52">
            <a:extLst>
              <a:ext uri="{FF2B5EF4-FFF2-40B4-BE49-F238E27FC236}">
                <a16:creationId xmlns:a16="http://schemas.microsoft.com/office/drawing/2014/main" id="{9AB5816D-436E-D38A-8E11-C130B2BA2729}"/>
              </a:ext>
            </a:extLst>
          </p:cNvPr>
          <p:cNvCxnSpPr/>
          <p:nvPr/>
        </p:nvCxnSpPr>
        <p:spPr>
          <a:xfrm flipV="1">
            <a:off x="1481844" y="7085978"/>
            <a:ext cx="0" cy="35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44F1B7EC-4508-8B9E-0F4A-BD9EE3337B68}"/>
              </a:ext>
            </a:extLst>
          </p:cNvPr>
          <p:cNvCxnSpPr/>
          <p:nvPr/>
        </p:nvCxnSpPr>
        <p:spPr>
          <a:xfrm flipV="1">
            <a:off x="4200242" y="7085978"/>
            <a:ext cx="0" cy="35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9430D780-8A2E-FB64-5A8E-E7E0FFF0933B}"/>
              </a:ext>
            </a:extLst>
          </p:cNvPr>
          <p:cNvCxnSpPr/>
          <p:nvPr/>
        </p:nvCxnSpPr>
        <p:spPr>
          <a:xfrm flipH="1">
            <a:off x="1119650" y="7441578"/>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50C2DD20-A302-ABF8-63F8-B66CC339B274}"/>
              </a:ext>
            </a:extLst>
          </p:cNvPr>
          <p:cNvCxnSpPr/>
          <p:nvPr/>
        </p:nvCxnSpPr>
        <p:spPr>
          <a:xfrm flipH="1">
            <a:off x="1119650" y="8492682"/>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接连接符 62">
            <a:extLst>
              <a:ext uri="{FF2B5EF4-FFF2-40B4-BE49-F238E27FC236}">
                <a16:creationId xmlns:a16="http://schemas.microsoft.com/office/drawing/2014/main" id="{EBF7AB50-6F5D-9D52-A171-B9428BDF425E}"/>
              </a:ext>
            </a:extLst>
          </p:cNvPr>
          <p:cNvCxnSpPr/>
          <p:nvPr/>
        </p:nvCxnSpPr>
        <p:spPr>
          <a:xfrm flipH="1">
            <a:off x="4122732" y="7507631"/>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F363E2EB-0E9A-B8D9-95F8-5EDF078515A3}"/>
              </a:ext>
            </a:extLst>
          </p:cNvPr>
          <p:cNvCxnSpPr/>
          <p:nvPr/>
        </p:nvCxnSpPr>
        <p:spPr>
          <a:xfrm>
            <a:off x="1479447" y="7198650"/>
            <a:ext cx="1368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008CD3DE-6A1F-DBE2-BF06-878D959C0E55}"/>
              </a:ext>
            </a:extLst>
          </p:cNvPr>
          <p:cNvCxnSpPr/>
          <p:nvPr/>
        </p:nvCxnSpPr>
        <p:spPr>
          <a:xfrm flipH="1">
            <a:off x="3054170" y="7198650"/>
            <a:ext cx="1152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66" name="Content Placeholder 2">
            <a:extLst>
              <a:ext uri="{FF2B5EF4-FFF2-40B4-BE49-F238E27FC236}">
                <a16:creationId xmlns:a16="http://schemas.microsoft.com/office/drawing/2014/main" id="{F3198697-845C-EDE8-5778-DCD5DFC91455}"/>
              </a:ext>
            </a:extLst>
          </p:cNvPr>
          <p:cNvSpPr txBox="1"/>
          <p:nvPr/>
        </p:nvSpPr>
        <p:spPr>
          <a:xfrm>
            <a:off x="2464815" y="7062713"/>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L</a:t>
            </a:r>
          </a:p>
        </p:txBody>
      </p:sp>
      <p:cxnSp>
        <p:nvCxnSpPr>
          <p:cNvPr id="67" name="直接连接符 66">
            <a:extLst>
              <a:ext uri="{FF2B5EF4-FFF2-40B4-BE49-F238E27FC236}">
                <a16:creationId xmlns:a16="http://schemas.microsoft.com/office/drawing/2014/main" id="{5ACC86C1-BCDD-C90F-3DA4-537B75A1BC3E}"/>
              </a:ext>
            </a:extLst>
          </p:cNvPr>
          <p:cNvCxnSpPr/>
          <p:nvPr/>
        </p:nvCxnSpPr>
        <p:spPr>
          <a:xfrm flipH="1">
            <a:off x="4122732" y="8367131"/>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a16="http://schemas.microsoft.com/office/drawing/2014/main" id="{CF96A90F-F58E-FFC6-8C72-0EF5D6EB84F7}"/>
              </a:ext>
            </a:extLst>
          </p:cNvPr>
          <p:cNvCxnSpPr/>
          <p:nvPr/>
        </p:nvCxnSpPr>
        <p:spPr>
          <a:xfrm rot="5400000" flipV="1">
            <a:off x="4218052" y="7661778"/>
            <a:ext cx="288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3F843A92-6212-E0E7-17F6-52F1E69800B5}"/>
              </a:ext>
            </a:extLst>
          </p:cNvPr>
          <p:cNvCxnSpPr/>
          <p:nvPr/>
        </p:nvCxnSpPr>
        <p:spPr>
          <a:xfrm rot="16200000">
            <a:off x="4218052" y="8233278"/>
            <a:ext cx="288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70" name="Content Placeholder 2">
            <a:extLst>
              <a:ext uri="{FF2B5EF4-FFF2-40B4-BE49-F238E27FC236}">
                <a16:creationId xmlns:a16="http://schemas.microsoft.com/office/drawing/2014/main" id="{9D5EA73A-4A32-DE0D-5BF5-9EF46D97A369}"/>
              </a:ext>
            </a:extLst>
          </p:cNvPr>
          <p:cNvSpPr txBox="1"/>
          <p:nvPr/>
        </p:nvSpPr>
        <p:spPr>
          <a:xfrm>
            <a:off x="3896335" y="7818363"/>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D1</a:t>
            </a:r>
          </a:p>
        </p:txBody>
      </p:sp>
      <p:cxnSp>
        <p:nvCxnSpPr>
          <p:cNvPr id="71" name="直接连接符 70">
            <a:extLst>
              <a:ext uri="{FF2B5EF4-FFF2-40B4-BE49-F238E27FC236}">
                <a16:creationId xmlns:a16="http://schemas.microsoft.com/office/drawing/2014/main" id="{17885F5E-D355-490E-2712-A33558C5AE71}"/>
              </a:ext>
            </a:extLst>
          </p:cNvPr>
          <p:cNvCxnSpPr>
            <a:endCxn id="72" idx="0"/>
          </p:cNvCxnSpPr>
          <p:nvPr/>
        </p:nvCxnSpPr>
        <p:spPr>
          <a:xfrm flipH="1">
            <a:off x="1234098" y="7447928"/>
            <a:ext cx="0" cy="390345"/>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72" name="Content Placeholder 2">
            <a:extLst>
              <a:ext uri="{FF2B5EF4-FFF2-40B4-BE49-F238E27FC236}">
                <a16:creationId xmlns:a16="http://schemas.microsoft.com/office/drawing/2014/main" id="{213ECD4F-0B6E-7233-ECAD-3B93D8253EC3}"/>
              </a:ext>
            </a:extLst>
          </p:cNvPr>
          <p:cNvSpPr txBox="1"/>
          <p:nvPr/>
        </p:nvSpPr>
        <p:spPr>
          <a:xfrm>
            <a:off x="779624" y="7838273"/>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D2</a:t>
            </a:r>
          </a:p>
        </p:txBody>
      </p:sp>
      <p:cxnSp>
        <p:nvCxnSpPr>
          <p:cNvPr id="73" name="直接连接符 72">
            <a:extLst>
              <a:ext uri="{FF2B5EF4-FFF2-40B4-BE49-F238E27FC236}">
                <a16:creationId xmlns:a16="http://schemas.microsoft.com/office/drawing/2014/main" id="{DCC00ABD-6741-FA58-C14B-B609384EE4AC}"/>
              </a:ext>
            </a:extLst>
          </p:cNvPr>
          <p:cNvCxnSpPr>
            <a:endCxn id="72" idx="2"/>
          </p:cNvCxnSpPr>
          <p:nvPr/>
        </p:nvCxnSpPr>
        <p:spPr>
          <a:xfrm flipH="1" flipV="1">
            <a:off x="1234098" y="8111879"/>
            <a:ext cx="0" cy="394125"/>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74" name="直接连接符 73">
            <a:extLst>
              <a:ext uri="{FF2B5EF4-FFF2-40B4-BE49-F238E27FC236}">
                <a16:creationId xmlns:a16="http://schemas.microsoft.com/office/drawing/2014/main" id="{00648E48-B89D-1486-079C-28E26752B718}"/>
              </a:ext>
            </a:extLst>
          </p:cNvPr>
          <p:cNvCxnSpPr/>
          <p:nvPr/>
        </p:nvCxnSpPr>
        <p:spPr>
          <a:xfrm flipV="1">
            <a:off x="4688450" y="7085978"/>
            <a:ext cx="0" cy="868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7CAC787D-656E-5F54-35CD-2E22B9AB3E71}"/>
              </a:ext>
            </a:extLst>
          </p:cNvPr>
          <p:cNvCxnSpPr/>
          <p:nvPr/>
        </p:nvCxnSpPr>
        <p:spPr>
          <a:xfrm flipH="1">
            <a:off x="4686545" y="7198650"/>
            <a:ext cx="900000" cy="0"/>
          </a:xfrm>
          <a:prstGeom prst="line">
            <a:avLst/>
          </a:prstGeom>
          <a:ln>
            <a:solidFill>
              <a:schemeClr val="tx1"/>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sp>
        <p:nvSpPr>
          <p:cNvPr id="76" name="Content Placeholder 2">
            <a:extLst>
              <a:ext uri="{FF2B5EF4-FFF2-40B4-BE49-F238E27FC236}">
                <a16:creationId xmlns:a16="http://schemas.microsoft.com/office/drawing/2014/main" id="{A4102BEA-2582-852E-C098-88DB47D06BFE}"/>
              </a:ext>
            </a:extLst>
          </p:cNvPr>
          <p:cNvSpPr txBox="1"/>
          <p:nvPr/>
        </p:nvSpPr>
        <p:spPr>
          <a:xfrm>
            <a:off x="4661876" y="6979466"/>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a:t>
            </a:r>
          </a:p>
        </p:txBody>
      </p:sp>
      <p:cxnSp>
        <p:nvCxnSpPr>
          <p:cNvPr id="77" name="直接连接符 76">
            <a:extLst>
              <a:ext uri="{FF2B5EF4-FFF2-40B4-BE49-F238E27FC236}">
                <a16:creationId xmlns:a16="http://schemas.microsoft.com/office/drawing/2014/main" id="{330A105C-3477-581B-B15A-3FB9A2544E69}"/>
              </a:ext>
            </a:extLst>
          </p:cNvPr>
          <p:cNvCxnSpPr/>
          <p:nvPr/>
        </p:nvCxnSpPr>
        <p:spPr>
          <a:xfrm flipH="1">
            <a:off x="1327939" y="6340549"/>
            <a:ext cx="226474"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78" name="Content Placeholder 2">
            <a:extLst>
              <a:ext uri="{FF2B5EF4-FFF2-40B4-BE49-F238E27FC236}">
                <a16:creationId xmlns:a16="http://schemas.microsoft.com/office/drawing/2014/main" id="{9BA4463E-B511-BC6B-3A2B-2D44B775FDF6}"/>
              </a:ext>
            </a:extLst>
          </p:cNvPr>
          <p:cNvSpPr txBox="1"/>
          <p:nvPr/>
        </p:nvSpPr>
        <p:spPr>
          <a:xfrm>
            <a:off x="589875" y="6203746"/>
            <a:ext cx="824181" cy="273606"/>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Sealing ring</a:t>
            </a:r>
          </a:p>
        </p:txBody>
      </p:sp>
      <p:cxnSp>
        <p:nvCxnSpPr>
          <p:cNvPr id="79" name="直接连接符 78">
            <a:extLst>
              <a:ext uri="{FF2B5EF4-FFF2-40B4-BE49-F238E27FC236}">
                <a16:creationId xmlns:a16="http://schemas.microsoft.com/office/drawing/2014/main" id="{187B1B6E-5099-420E-3B88-E179DFD0A568}"/>
              </a:ext>
            </a:extLst>
          </p:cNvPr>
          <p:cNvCxnSpPr/>
          <p:nvPr/>
        </p:nvCxnSpPr>
        <p:spPr>
          <a:xfrm flipH="1">
            <a:off x="1324545" y="6005399"/>
            <a:ext cx="477263"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80" name="Content Placeholder 2">
            <a:extLst>
              <a:ext uri="{FF2B5EF4-FFF2-40B4-BE49-F238E27FC236}">
                <a16:creationId xmlns:a16="http://schemas.microsoft.com/office/drawing/2014/main" id="{D8285007-BBBC-AF68-49BC-B797981B72EB}"/>
              </a:ext>
            </a:extLst>
          </p:cNvPr>
          <p:cNvSpPr txBox="1"/>
          <p:nvPr/>
        </p:nvSpPr>
        <p:spPr>
          <a:xfrm>
            <a:off x="423383" y="5868596"/>
            <a:ext cx="1001086"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Fixing platform</a:t>
            </a:r>
          </a:p>
        </p:txBody>
      </p:sp>
      <p:cxnSp>
        <p:nvCxnSpPr>
          <p:cNvPr id="81" name="直接连接符 80">
            <a:extLst>
              <a:ext uri="{FF2B5EF4-FFF2-40B4-BE49-F238E27FC236}">
                <a16:creationId xmlns:a16="http://schemas.microsoft.com/office/drawing/2014/main" id="{B3636609-61C3-9F82-61D1-576EBBDBA63E}"/>
              </a:ext>
            </a:extLst>
          </p:cNvPr>
          <p:cNvCxnSpPr/>
          <p:nvPr/>
        </p:nvCxnSpPr>
        <p:spPr>
          <a:xfrm flipV="1">
            <a:off x="5604558" y="7085978"/>
            <a:ext cx="0" cy="868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2" name="图片 81">
            <a:extLst>
              <a:ext uri="{FF2B5EF4-FFF2-40B4-BE49-F238E27FC236}">
                <a16:creationId xmlns:a16="http://schemas.microsoft.com/office/drawing/2014/main" id="{0EFDB8C6-8258-D023-1D0E-22282F93C52A}"/>
              </a:ext>
            </a:extLst>
          </p:cNvPr>
          <p:cNvPicPr>
            <a:picLocks noChangeAspect="1"/>
          </p:cNvPicPr>
          <p:nvPr/>
        </p:nvPicPr>
        <p:blipFill>
          <a:blip r:embed="rId4"/>
          <a:stretch>
            <a:fillRect/>
          </a:stretch>
        </p:blipFill>
        <p:spPr>
          <a:xfrm>
            <a:off x="4223812" y="4563975"/>
            <a:ext cx="1547150" cy="1461600"/>
          </a:xfrm>
          <a:prstGeom prst="rect">
            <a:avLst/>
          </a:prstGeom>
        </p:spPr>
      </p:pic>
      <p:cxnSp>
        <p:nvCxnSpPr>
          <p:cNvPr id="83" name="直接连接符 82">
            <a:extLst>
              <a:ext uri="{FF2B5EF4-FFF2-40B4-BE49-F238E27FC236}">
                <a16:creationId xmlns:a16="http://schemas.microsoft.com/office/drawing/2014/main" id="{09DEC168-B29C-10DF-2140-0758DDF77C95}"/>
              </a:ext>
            </a:extLst>
          </p:cNvPr>
          <p:cNvCxnSpPr/>
          <p:nvPr/>
        </p:nvCxnSpPr>
        <p:spPr>
          <a:xfrm>
            <a:off x="5351851" y="4939797"/>
            <a:ext cx="468000"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84" name="Content Placeholder 2">
            <a:extLst>
              <a:ext uri="{FF2B5EF4-FFF2-40B4-BE49-F238E27FC236}">
                <a16:creationId xmlns:a16="http://schemas.microsoft.com/office/drawing/2014/main" id="{A1BDFB60-077B-3AEA-35B4-FFE205E00814}"/>
              </a:ext>
            </a:extLst>
          </p:cNvPr>
          <p:cNvSpPr txBox="1"/>
          <p:nvPr/>
        </p:nvSpPr>
        <p:spPr>
          <a:xfrm>
            <a:off x="5683794" y="4814780"/>
            <a:ext cx="859592" cy="250033"/>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900" kern="1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oval hole</a:t>
            </a:r>
            <a:endParaRPr lang="en-US" altLang="zh-CN" sz="900"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85" name="直接连接符 84">
            <a:extLst>
              <a:ext uri="{FF2B5EF4-FFF2-40B4-BE49-F238E27FC236}">
                <a16:creationId xmlns:a16="http://schemas.microsoft.com/office/drawing/2014/main" id="{7B5795D6-4F2F-3202-61A8-253246B70842}"/>
              </a:ext>
            </a:extLst>
          </p:cNvPr>
          <p:cNvCxnSpPr/>
          <p:nvPr/>
        </p:nvCxnSpPr>
        <p:spPr>
          <a:xfrm>
            <a:off x="5073046" y="5666054"/>
            <a:ext cx="0" cy="43200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86" name="Content Placeholder 2">
            <a:extLst>
              <a:ext uri="{FF2B5EF4-FFF2-40B4-BE49-F238E27FC236}">
                <a16:creationId xmlns:a16="http://schemas.microsoft.com/office/drawing/2014/main" id="{BDF0164E-540D-5389-BDF7-71A12A9E71BC}"/>
              </a:ext>
            </a:extLst>
          </p:cNvPr>
          <p:cNvSpPr txBox="1"/>
          <p:nvPr/>
        </p:nvSpPr>
        <p:spPr>
          <a:xfrm>
            <a:off x="4266279" y="6068010"/>
            <a:ext cx="1664335" cy="507647"/>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indent="0" algn="ctr">
              <a:buNone/>
            </a:pP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4 round holes</a:t>
            </a:r>
            <a:endParaRPr lang="en-US" altLang="zh-CN" sz="9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87" name="图片 86">
            <a:extLst>
              <a:ext uri="{FF2B5EF4-FFF2-40B4-BE49-F238E27FC236}">
                <a16:creationId xmlns:a16="http://schemas.microsoft.com/office/drawing/2014/main" id="{56B292AF-3D8B-350A-3C6A-9BD09A3B79FF}"/>
              </a:ext>
            </a:extLst>
          </p:cNvPr>
          <p:cNvPicPr>
            <a:picLocks noChangeAspect="1"/>
          </p:cNvPicPr>
          <p:nvPr/>
        </p:nvPicPr>
        <p:blipFill>
          <a:blip r:embed="rId4"/>
          <a:stretch>
            <a:fillRect/>
          </a:stretch>
        </p:blipFill>
        <p:spPr>
          <a:xfrm>
            <a:off x="4684877" y="7499531"/>
            <a:ext cx="918382" cy="867600"/>
          </a:xfrm>
          <a:prstGeom prst="rect">
            <a:avLst/>
          </a:prstGeom>
        </p:spPr>
      </p:pic>
      <p:pic>
        <p:nvPicPr>
          <p:cNvPr id="88" name="图片 87">
            <a:extLst>
              <a:ext uri="{FF2B5EF4-FFF2-40B4-BE49-F238E27FC236}">
                <a16:creationId xmlns:a16="http://schemas.microsoft.com/office/drawing/2014/main" id="{4EA662C7-CA58-C8B6-D20A-5D379FB926DA}"/>
              </a:ext>
            </a:extLst>
          </p:cNvPr>
          <p:cNvPicPr>
            <a:picLocks noChangeAspect="1"/>
          </p:cNvPicPr>
          <p:nvPr/>
        </p:nvPicPr>
        <p:blipFill>
          <a:blip r:embed="rId5"/>
          <a:stretch>
            <a:fillRect/>
          </a:stretch>
        </p:blipFill>
        <p:spPr>
          <a:xfrm>
            <a:off x="1513182" y="7427997"/>
            <a:ext cx="2662652" cy="10179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 name="表格 70"/>
          <p:cNvGraphicFramePr>
            <a:graphicFrameLocks noGrp="1"/>
          </p:cNvGraphicFramePr>
          <p:nvPr>
            <p:custDataLst>
              <p:tags r:id="rId1"/>
            </p:custDataLst>
            <p:extLst>
              <p:ext uri="{D42A27DB-BD31-4B8C-83A1-F6EECF244321}">
                <p14:modId xmlns:p14="http://schemas.microsoft.com/office/powerpoint/2010/main" val="775172"/>
              </p:ext>
            </p:extLst>
          </p:nvPr>
        </p:nvGraphicFramePr>
        <p:xfrm>
          <a:off x="404813" y="1018419"/>
          <a:ext cx="6048375" cy="2449800"/>
        </p:xfrm>
        <a:graphic>
          <a:graphicData uri="http://schemas.openxmlformats.org/drawingml/2006/table">
            <a:tbl>
              <a:tblPr>
                <a:effectLst>
                  <a:outerShdw blurRad="50800" dist="38100" dir="2700000" algn="tl" rotWithShape="0">
                    <a:prstClr val="black">
                      <a:alpha val="40000"/>
                    </a:prstClr>
                  </a:outerShdw>
                </a:effectLst>
              </a:tblPr>
              <a:tblGrid>
                <a:gridCol w="1508374">
                  <a:extLst>
                    <a:ext uri="{9D8B030D-6E8A-4147-A177-3AD203B41FA5}">
                      <a16:colId xmlns:a16="http://schemas.microsoft.com/office/drawing/2014/main" val="20000"/>
                    </a:ext>
                  </a:extLst>
                </a:gridCol>
                <a:gridCol w="4540001">
                  <a:extLst>
                    <a:ext uri="{9D8B030D-6E8A-4147-A177-3AD203B41FA5}">
                      <a16:colId xmlns:a16="http://schemas.microsoft.com/office/drawing/2014/main" val="20001"/>
                    </a:ext>
                  </a:extLst>
                </a:gridCol>
              </a:tblGrid>
              <a:tr h="252000">
                <a:tc>
                  <a:txBody>
                    <a:bodyPr/>
                    <a:lstStyle/>
                    <a:p>
                      <a:pPr algn="ctr">
                        <a:lnSpc>
                          <a:spcPct val="100000"/>
                        </a:lnSpc>
                        <a:spcBef>
                          <a:spcPts val="400"/>
                        </a:spcBef>
                        <a:spcAft>
                          <a:spcPts val="0"/>
                        </a:spcAft>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Item</a:t>
                      </a:r>
                      <a:endParaRPr lang="zh-CN"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400"/>
                        </a:spcBef>
                        <a:spcAft>
                          <a:spcPts val="0"/>
                        </a:spcAft>
                        <a:buClrTx/>
                        <a:buSzTx/>
                        <a:buFontTx/>
                        <a:buNone/>
                        <a:defRPr/>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 V3 splice tray </a:t>
                      </a: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0"/>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Function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Fiber splice and storage </a:t>
                      </a: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2286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Dimension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240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 110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10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Splice capacity (single fiber)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36F</a:t>
                      </a: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1512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Product photo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69" name="矩形 68"/>
          <p:cNvSpPr/>
          <p:nvPr/>
        </p:nvSpPr>
        <p:spPr>
          <a:xfrm>
            <a:off x="404812" y="620639"/>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0" name="文本框 69"/>
          <p:cNvSpPr txBox="1"/>
          <p:nvPr/>
        </p:nvSpPr>
        <p:spPr>
          <a:xfrm>
            <a:off x="404812" y="609139"/>
            <a:ext cx="967188"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Splice Tray </a:t>
            </a:r>
          </a:p>
        </p:txBody>
      </p:sp>
      <p:pic>
        <p:nvPicPr>
          <p:cNvPr id="16" name="图片 15">
            <a:extLst>
              <a:ext uri="{FF2B5EF4-FFF2-40B4-BE49-F238E27FC236}">
                <a16:creationId xmlns:a16="http://schemas.microsoft.com/office/drawing/2014/main" id="{2EFE595B-ED47-9354-66BA-B2786DA1D4B0}"/>
              </a:ext>
            </a:extLst>
          </p:cNvPr>
          <p:cNvPicPr>
            <a:picLocks noChangeAspect="1"/>
          </p:cNvPicPr>
          <p:nvPr/>
        </p:nvPicPr>
        <p:blipFill>
          <a:blip r:embed="rId4"/>
          <a:srcRect l="13102" t="5285" r="12801" b="7987"/>
          <a:stretch>
            <a:fillRect/>
          </a:stretch>
        </p:blipFill>
        <p:spPr>
          <a:xfrm>
            <a:off x="3498850" y="2084309"/>
            <a:ext cx="1598478" cy="1276803"/>
          </a:xfrm>
          <a:prstGeom prst="rect">
            <a:avLst/>
          </a:prstGeom>
        </p:spPr>
      </p:pic>
      <p:sp>
        <p:nvSpPr>
          <p:cNvPr id="18" name="矩形 17">
            <a:extLst>
              <a:ext uri="{FF2B5EF4-FFF2-40B4-BE49-F238E27FC236}">
                <a16:creationId xmlns:a16="http://schemas.microsoft.com/office/drawing/2014/main" id="{5EA3E8D1-5BE4-E2B1-4FA5-F739128C2893}"/>
              </a:ext>
            </a:extLst>
          </p:cNvPr>
          <p:cNvSpPr/>
          <p:nvPr/>
        </p:nvSpPr>
        <p:spPr>
          <a:xfrm>
            <a:off x="404813" y="4342056"/>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0" name="文本框 19">
            <a:extLst>
              <a:ext uri="{FF2B5EF4-FFF2-40B4-BE49-F238E27FC236}">
                <a16:creationId xmlns:a16="http://schemas.microsoft.com/office/drawing/2014/main" id="{B3D5A806-B370-19D7-373C-8D64886FC007}"/>
              </a:ext>
            </a:extLst>
          </p:cNvPr>
          <p:cNvSpPr txBox="1"/>
          <p:nvPr/>
        </p:nvSpPr>
        <p:spPr>
          <a:xfrm>
            <a:off x="404813" y="4319057"/>
            <a:ext cx="1138453"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Accessory List</a:t>
            </a:r>
          </a:p>
        </p:txBody>
      </p:sp>
      <p:graphicFrame>
        <p:nvGraphicFramePr>
          <p:cNvPr id="21" name="表格 20">
            <a:extLst>
              <a:ext uri="{FF2B5EF4-FFF2-40B4-BE49-F238E27FC236}">
                <a16:creationId xmlns:a16="http://schemas.microsoft.com/office/drawing/2014/main" id="{88285292-82A5-1A65-54C4-FECDB6CDD18E}"/>
              </a:ext>
            </a:extLst>
          </p:cNvPr>
          <p:cNvGraphicFramePr>
            <a:graphicFrameLocks noGrp="1"/>
          </p:cNvGraphicFramePr>
          <p:nvPr>
            <p:custDataLst>
              <p:tags r:id="rId2"/>
            </p:custDataLst>
            <p:extLst>
              <p:ext uri="{D42A27DB-BD31-4B8C-83A1-F6EECF244321}">
                <p14:modId xmlns:p14="http://schemas.microsoft.com/office/powerpoint/2010/main" val="2702270278"/>
              </p:ext>
            </p:extLst>
          </p:nvPr>
        </p:nvGraphicFramePr>
        <p:xfrm>
          <a:off x="404812" y="4688861"/>
          <a:ext cx="6049217" cy="4140000"/>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00">
                  <a:extLst>
                    <a:ext uri="{9D8B030D-6E8A-4147-A177-3AD203B41FA5}">
                      <a16:colId xmlns:a16="http://schemas.microsoft.com/office/drawing/2014/main" val="20002"/>
                    </a:ext>
                  </a:extLst>
                </a:gridCol>
                <a:gridCol w="1634400">
                  <a:extLst>
                    <a:ext uri="{9D8B030D-6E8A-4147-A177-3AD203B41FA5}">
                      <a16:colId xmlns:a16="http://schemas.microsoft.com/office/drawing/2014/main" val="20003"/>
                    </a:ext>
                  </a:extLst>
                </a:gridCol>
              </a:tblGrid>
              <a:tr h="324000">
                <a:tc grid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Standard Accessories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extLst>
                  <a:ext uri="{0D108BD9-81ED-4DB2-BD59-A6C34878D82A}">
                    <a16:rowId xmlns:a16="http://schemas.microsoft.com/office/drawing/2014/main" val="10000"/>
                  </a:ext>
                </a:extLst>
              </a:tr>
              <a:tr h="324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Picture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1"/>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defRPr/>
                      </a:pPr>
                      <a:r>
                        <a:rPr lang="en-US" altLang="zh-CN" sz="900" kern="100" dirty="0">
                          <a:solidFill>
                            <a:srgbClr val="000000"/>
                          </a:solidFill>
                          <a:effectLst/>
                          <a:latin typeface="Times New Roman" panose="02020603050405020304" pitchFamily="18" charset="0"/>
                          <a:ea typeface="+mn-ea"/>
                          <a:cs typeface="Times New Roman" panose="02020603050405020304" pitchFamily="18" charset="0"/>
                        </a:rPr>
                        <a:t>Fiber splice protective sleeve</a:t>
                      </a:r>
                      <a:endParaRPr lang="zh-CN" altLang="zh-CN" sz="900" kern="100" dirty="0">
                        <a:solidFill>
                          <a:srgbClr val="000000"/>
                        </a:solidFill>
                        <a:effectLst/>
                        <a:latin typeface="Times New Roman" panose="02020603050405020304" pitchFamily="18" charset="0"/>
                        <a:ea typeface="+mn-ea"/>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144 pcs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altLang="zh-CN" sz="900" kern="100" dirty="0">
                          <a:solidFill>
                            <a:srgbClr val="000000"/>
                          </a:solidFill>
                          <a:effectLst/>
                          <a:latin typeface="Times New Roman" panose="02020603050405020304" pitchFamily="18" charset="0"/>
                          <a:ea typeface="+mn-ea"/>
                          <a:cs typeface="Times New Roman" panose="02020603050405020304" pitchFamily="18" charset="0"/>
                        </a:rPr>
                        <a:t>Nylon cable tie</a:t>
                      </a:r>
                      <a:endParaRPr lang="zh-CN" altLang="zh-CN" sz="900" kern="100" dirty="0">
                        <a:solidFill>
                          <a:srgbClr val="000000"/>
                        </a:solidFill>
                        <a:effectLst/>
                        <a:latin typeface="Times New Roman" panose="02020603050405020304" pitchFamily="18" charset="0"/>
                        <a:ea typeface="+mn-ea"/>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16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Bare fiber protective sleeve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3m</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Branch clamp nut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Φ10-14mm sealing plug (for branch cable)</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bl>
          </a:graphicData>
        </a:graphic>
      </p:graphicFrame>
      <p:pic>
        <p:nvPicPr>
          <p:cNvPr id="22" name="图片 21">
            <a:extLst>
              <a:ext uri="{FF2B5EF4-FFF2-40B4-BE49-F238E27FC236}">
                <a16:creationId xmlns:a16="http://schemas.microsoft.com/office/drawing/2014/main" id="{ED0E754E-726F-F928-DEE6-45C1D96C5F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55965" y="5393521"/>
            <a:ext cx="690084" cy="587235"/>
          </a:xfrm>
          <a:prstGeom prst="rect">
            <a:avLst/>
          </a:prstGeom>
        </p:spPr>
      </p:pic>
      <p:grpSp>
        <p:nvGrpSpPr>
          <p:cNvPr id="23" name="组合 22">
            <a:extLst>
              <a:ext uri="{FF2B5EF4-FFF2-40B4-BE49-F238E27FC236}">
                <a16:creationId xmlns:a16="http://schemas.microsoft.com/office/drawing/2014/main" id="{2B37C4FF-2C75-08EC-3499-5A7C83927D12}"/>
              </a:ext>
            </a:extLst>
          </p:cNvPr>
          <p:cNvGrpSpPr/>
          <p:nvPr/>
        </p:nvGrpSpPr>
        <p:grpSpPr>
          <a:xfrm>
            <a:off x="3651532" y="6303672"/>
            <a:ext cx="924879" cy="185664"/>
            <a:chOff x="3714445" y="6455872"/>
            <a:chExt cx="924879" cy="185664"/>
          </a:xfrm>
        </p:grpSpPr>
        <p:pic>
          <p:nvPicPr>
            <p:cNvPr id="24" name="图片 23">
              <a:extLst>
                <a:ext uri="{FF2B5EF4-FFF2-40B4-BE49-F238E27FC236}">
                  <a16:creationId xmlns:a16="http://schemas.microsoft.com/office/drawing/2014/main" id="{F5CE0FCC-19BC-4F67-43FA-B53FED76A0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0264">
              <a:off x="3726499" y="6483346"/>
              <a:ext cx="912824" cy="45719"/>
            </a:xfrm>
            <a:prstGeom prst="rect">
              <a:avLst/>
            </a:prstGeom>
          </p:spPr>
        </p:pic>
        <p:pic>
          <p:nvPicPr>
            <p:cNvPr id="25" name="图片 24">
              <a:extLst>
                <a:ext uri="{FF2B5EF4-FFF2-40B4-BE49-F238E27FC236}">
                  <a16:creationId xmlns:a16="http://schemas.microsoft.com/office/drawing/2014/main" id="{114D98E0-60E9-F96D-19AF-B76200B088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0264">
              <a:off x="3726499" y="6539581"/>
              <a:ext cx="912824" cy="45719"/>
            </a:xfrm>
            <a:prstGeom prst="rect">
              <a:avLst/>
            </a:prstGeom>
          </p:spPr>
        </p:pic>
        <p:pic>
          <p:nvPicPr>
            <p:cNvPr id="26" name="图片 25">
              <a:extLst>
                <a:ext uri="{FF2B5EF4-FFF2-40B4-BE49-F238E27FC236}">
                  <a16:creationId xmlns:a16="http://schemas.microsoft.com/office/drawing/2014/main" id="{7BF63CD4-D99F-5B03-D609-4F07EAEA5E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750264">
              <a:off x="3726500" y="6595817"/>
              <a:ext cx="912824" cy="45719"/>
            </a:xfrm>
            <a:prstGeom prst="rect">
              <a:avLst/>
            </a:prstGeom>
          </p:spPr>
        </p:pic>
        <p:pic>
          <p:nvPicPr>
            <p:cNvPr id="27" name="图片 26">
              <a:extLst>
                <a:ext uri="{FF2B5EF4-FFF2-40B4-BE49-F238E27FC236}">
                  <a16:creationId xmlns:a16="http://schemas.microsoft.com/office/drawing/2014/main" id="{82002693-ED68-BE31-A555-1692905D92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3744">
              <a:off x="3714445" y="6537732"/>
              <a:ext cx="912824" cy="45719"/>
            </a:xfrm>
            <a:prstGeom prst="rect">
              <a:avLst/>
            </a:prstGeom>
          </p:spPr>
        </p:pic>
        <p:pic>
          <p:nvPicPr>
            <p:cNvPr id="28" name="图片 27">
              <a:extLst>
                <a:ext uri="{FF2B5EF4-FFF2-40B4-BE49-F238E27FC236}">
                  <a16:creationId xmlns:a16="http://schemas.microsoft.com/office/drawing/2014/main" id="{9E8819F9-6B39-55FA-0613-D3CD8AF703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83744">
              <a:off x="3725310" y="6455872"/>
              <a:ext cx="912824" cy="45719"/>
            </a:xfrm>
            <a:prstGeom prst="rect">
              <a:avLst/>
            </a:prstGeom>
          </p:spPr>
        </p:pic>
      </p:grpSp>
      <p:pic>
        <p:nvPicPr>
          <p:cNvPr id="29" name="图片 28">
            <a:extLst>
              <a:ext uri="{FF2B5EF4-FFF2-40B4-BE49-F238E27FC236}">
                <a16:creationId xmlns:a16="http://schemas.microsoft.com/office/drawing/2014/main" id="{A11C2693-80B4-F672-6782-F8CD8679A771}"/>
              </a:ext>
            </a:extLst>
          </p:cNvPr>
          <p:cNvPicPr>
            <a:picLocks noChangeAspect="1"/>
          </p:cNvPicPr>
          <p:nvPr/>
        </p:nvPicPr>
        <p:blipFill>
          <a:blip r:embed="rId7"/>
          <a:stretch>
            <a:fillRect/>
          </a:stretch>
        </p:blipFill>
        <p:spPr>
          <a:xfrm>
            <a:off x="3841729" y="6770226"/>
            <a:ext cx="549335" cy="618002"/>
          </a:xfrm>
          <a:prstGeom prst="rect">
            <a:avLst/>
          </a:prstGeom>
        </p:spPr>
      </p:pic>
      <p:pic>
        <p:nvPicPr>
          <p:cNvPr id="30" name="图片 29">
            <a:extLst>
              <a:ext uri="{FF2B5EF4-FFF2-40B4-BE49-F238E27FC236}">
                <a16:creationId xmlns:a16="http://schemas.microsoft.com/office/drawing/2014/main" id="{40973B15-1048-6EF4-BC5D-DC422A844D6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62905" y="7457908"/>
            <a:ext cx="676203" cy="717150"/>
          </a:xfrm>
          <a:prstGeom prst="rect">
            <a:avLst/>
          </a:prstGeom>
          <a:noFill/>
          <a:ln>
            <a:noFill/>
          </a:ln>
        </p:spPr>
      </p:pic>
      <p:pic>
        <p:nvPicPr>
          <p:cNvPr id="31" name="图片 30">
            <a:extLst>
              <a:ext uri="{FF2B5EF4-FFF2-40B4-BE49-F238E27FC236}">
                <a16:creationId xmlns:a16="http://schemas.microsoft.com/office/drawing/2014/main" id="{BFAFA6CA-B478-6A1A-EA01-224A832F192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15736" y="8197794"/>
            <a:ext cx="401320" cy="60833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a:extLst>
              <a:ext uri="{FF2B5EF4-FFF2-40B4-BE49-F238E27FC236}">
                <a16:creationId xmlns:a16="http://schemas.microsoft.com/office/drawing/2014/main" id="{467BDB67-B8CD-E9AB-50EE-D50148334EC7}"/>
              </a:ext>
            </a:extLst>
          </p:cNvPr>
          <p:cNvGraphicFramePr>
            <a:graphicFrameLocks noGrp="1"/>
          </p:cNvGraphicFramePr>
          <p:nvPr>
            <p:custDataLst>
              <p:tags r:id="rId1"/>
            </p:custDataLst>
            <p:extLst>
              <p:ext uri="{D42A27DB-BD31-4B8C-83A1-F6EECF244321}">
                <p14:modId xmlns:p14="http://schemas.microsoft.com/office/powerpoint/2010/main" val="4165941581"/>
              </p:ext>
            </p:extLst>
          </p:nvPr>
        </p:nvGraphicFramePr>
        <p:xfrm>
          <a:off x="404812" y="596900"/>
          <a:ext cx="6048375" cy="3652468"/>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21">
                  <a:extLst>
                    <a:ext uri="{9D8B030D-6E8A-4147-A177-3AD203B41FA5}">
                      <a16:colId xmlns:a16="http://schemas.microsoft.com/office/drawing/2014/main" val="20002"/>
                    </a:ext>
                  </a:extLst>
                </a:gridCol>
                <a:gridCol w="1633537">
                  <a:extLst>
                    <a:ext uri="{9D8B030D-6E8A-4147-A177-3AD203B41FA5}">
                      <a16:colId xmlns:a16="http://schemas.microsoft.com/office/drawing/2014/main" val="20003"/>
                    </a:ext>
                  </a:extLst>
                </a:gridCol>
              </a:tblGrid>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6</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Wrench for branch clamp nut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ctr" latinLnBrk="0" hangingPunct="1">
                        <a:lnSpc>
                          <a:spcPct val="100000"/>
                        </a:lnSpc>
                        <a:spcBef>
                          <a:spcPts val="400"/>
                        </a:spcBef>
                        <a:spcAft>
                          <a:spcPts val="0"/>
                        </a:spcAft>
                        <a:buClrTx/>
                        <a:buSzTx/>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 pc</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7</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Allen key</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 pc</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8</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Φ10-14mm double-hole sealing plug (for mid-span cable)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 pc</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9</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Insulation tape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2m</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8640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Wall mounting kit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 set</a:t>
                      </a:r>
                    </a:p>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 brackets, 2 M5 screws, 2 M5 hex nuts, 2 self-tapping screws, 2 plastic expansion sleeves)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graphicFrame>
        <p:nvGraphicFramePr>
          <p:cNvPr id="8" name="表格 7">
            <a:extLst>
              <a:ext uri="{FF2B5EF4-FFF2-40B4-BE49-F238E27FC236}">
                <a16:creationId xmlns:a16="http://schemas.microsoft.com/office/drawing/2014/main" id="{6F0861D8-5682-279D-39A2-0AAC0F612E4F}"/>
              </a:ext>
            </a:extLst>
          </p:cNvPr>
          <p:cNvGraphicFramePr>
            <a:graphicFrameLocks noGrp="1"/>
          </p:cNvGraphicFramePr>
          <p:nvPr>
            <p:custDataLst>
              <p:tags r:id="rId2"/>
            </p:custDataLst>
            <p:extLst>
              <p:ext uri="{D42A27DB-BD31-4B8C-83A1-F6EECF244321}">
                <p14:modId xmlns:p14="http://schemas.microsoft.com/office/powerpoint/2010/main" val="2508766005"/>
              </p:ext>
            </p:extLst>
          </p:nvPr>
        </p:nvGraphicFramePr>
        <p:xfrm>
          <a:off x="404812" y="4258905"/>
          <a:ext cx="6049217" cy="3024000"/>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00">
                  <a:extLst>
                    <a:ext uri="{9D8B030D-6E8A-4147-A177-3AD203B41FA5}">
                      <a16:colId xmlns:a16="http://schemas.microsoft.com/office/drawing/2014/main" val="20002"/>
                    </a:ext>
                  </a:extLst>
                </a:gridCol>
                <a:gridCol w="1634400">
                  <a:extLst>
                    <a:ext uri="{9D8B030D-6E8A-4147-A177-3AD203B41FA5}">
                      <a16:colId xmlns:a16="http://schemas.microsoft.com/office/drawing/2014/main" val="20003"/>
                    </a:ext>
                  </a:extLst>
                </a:gridCol>
              </a:tblGrid>
              <a:tr h="324000">
                <a:tc gridSpan="4">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s-E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Optional Accessories</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extLst>
                  <a:ext uri="{0D108BD9-81ED-4DB2-BD59-A6C34878D82A}">
                    <a16:rowId xmlns:a16="http://schemas.microsoft.com/office/drawing/2014/main" val="10000"/>
                  </a:ext>
                </a:extLst>
              </a:tr>
              <a:tr h="324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Picture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1"/>
                  </a:ext>
                </a:extLst>
              </a:tr>
              <a:tr h="792000">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Φ14-18mm double-hole sealing plug (for mid-span cable)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pc</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792000">
                <a:tc>
                  <a:txBody>
                    <a:bodyPr/>
                    <a:lstStyle/>
                    <a:p>
                      <a:pPr algn="ctr">
                        <a:spcBef>
                          <a:spcPts val="400"/>
                        </a:spcBef>
                        <a:buNone/>
                      </a:pPr>
                      <a:r>
                        <a:rPr lang="en-US" altLang="zh-CN"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Pole mounting kit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set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pole hoops)</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80220686"/>
                  </a:ext>
                </a:extLst>
              </a:tr>
              <a:tr h="792000">
                <a:tc>
                  <a:txBody>
                    <a:bodyPr/>
                    <a:lstStyle/>
                    <a:p>
                      <a:pPr algn="ctr">
                        <a:spcBef>
                          <a:spcPts val="400"/>
                        </a:spcBef>
                        <a:buNone/>
                      </a:pPr>
                      <a:r>
                        <a:rPr lang="en-US" altLang="zh-CN"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Wire mounting kit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set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hooks)</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10448970"/>
                  </a:ext>
                </a:extLst>
              </a:tr>
            </a:tbl>
          </a:graphicData>
        </a:graphic>
      </p:graphicFrame>
      <p:pic>
        <p:nvPicPr>
          <p:cNvPr id="12" name="图片 11">
            <a:extLst>
              <a:ext uri="{FF2B5EF4-FFF2-40B4-BE49-F238E27FC236}">
                <a16:creationId xmlns:a16="http://schemas.microsoft.com/office/drawing/2014/main" id="{2B409037-2E08-75C1-D289-70283E9DE009}"/>
              </a:ext>
            </a:extLst>
          </p:cNvPr>
          <p:cNvPicPr>
            <a:picLocks noChangeAspect="1"/>
          </p:cNvPicPr>
          <p:nvPr/>
        </p:nvPicPr>
        <p:blipFill>
          <a:blip r:embed="rId4"/>
          <a:stretch>
            <a:fillRect/>
          </a:stretch>
        </p:blipFill>
        <p:spPr>
          <a:xfrm>
            <a:off x="3919396" y="6524481"/>
            <a:ext cx="609456" cy="637113"/>
          </a:xfrm>
          <a:prstGeom prst="rect">
            <a:avLst/>
          </a:prstGeom>
        </p:spPr>
      </p:pic>
      <p:grpSp>
        <p:nvGrpSpPr>
          <p:cNvPr id="13" name="组合 12">
            <a:extLst>
              <a:ext uri="{FF2B5EF4-FFF2-40B4-BE49-F238E27FC236}">
                <a16:creationId xmlns:a16="http://schemas.microsoft.com/office/drawing/2014/main" id="{95F42C25-1EEC-2950-524F-23828E63D737}"/>
              </a:ext>
            </a:extLst>
          </p:cNvPr>
          <p:cNvGrpSpPr/>
          <p:nvPr/>
        </p:nvGrpSpPr>
        <p:grpSpPr>
          <a:xfrm>
            <a:off x="3632330" y="5770905"/>
            <a:ext cx="987188" cy="502091"/>
            <a:chOff x="2364802" y="6039481"/>
            <a:chExt cx="864173" cy="439525"/>
          </a:xfrm>
        </p:grpSpPr>
        <p:pic>
          <p:nvPicPr>
            <p:cNvPr id="15" name="图片 14">
              <a:extLst>
                <a:ext uri="{FF2B5EF4-FFF2-40B4-BE49-F238E27FC236}">
                  <a16:creationId xmlns:a16="http://schemas.microsoft.com/office/drawing/2014/main" id="{E2DE6CB2-4457-4AE6-68D0-E5008BC84D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2731" y="6039481"/>
              <a:ext cx="586244" cy="412659"/>
            </a:xfrm>
            <a:prstGeom prst="rect">
              <a:avLst/>
            </a:prstGeom>
          </p:spPr>
        </p:pic>
        <p:pic>
          <p:nvPicPr>
            <p:cNvPr id="16" name="图片 15">
              <a:extLst>
                <a:ext uri="{FF2B5EF4-FFF2-40B4-BE49-F238E27FC236}">
                  <a16:creationId xmlns:a16="http://schemas.microsoft.com/office/drawing/2014/main" id="{D2F52403-8F57-3FFB-6701-F0A58697D6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4802" y="6066347"/>
              <a:ext cx="586244" cy="412659"/>
            </a:xfrm>
            <a:prstGeom prst="rect">
              <a:avLst/>
            </a:prstGeom>
          </p:spPr>
        </p:pic>
      </p:grpSp>
      <p:pic>
        <p:nvPicPr>
          <p:cNvPr id="17" name="图片 16">
            <a:extLst>
              <a:ext uri="{FF2B5EF4-FFF2-40B4-BE49-F238E27FC236}">
                <a16:creationId xmlns:a16="http://schemas.microsoft.com/office/drawing/2014/main" id="{AC52F260-5873-E3D7-F0E8-E590E6249E2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56104" y="656019"/>
            <a:ext cx="689742" cy="608330"/>
          </a:xfrm>
          <a:prstGeom prst="rect">
            <a:avLst/>
          </a:prstGeom>
          <a:noFill/>
          <a:ln>
            <a:noFill/>
          </a:ln>
        </p:spPr>
      </p:pic>
      <p:pic>
        <p:nvPicPr>
          <p:cNvPr id="18" name="image4.png">
            <a:extLst>
              <a:ext uri="{FF2B5EF4-FFF2-40B4-BE49-F238E27FC236}">
                <a16:creationId xmlns:a16="http://schemas.microsoft.com/office/drawing/2014/main" id="{E8CF5039-A674-E3EC-AD9F-1FA903EAD181}"/>
              </a:ext>
            </a:extLst>
          </p:cNvPr>
          <p:cNvPicPr>
            <a:picLocks noChangeAspect="1"/>
          </p:cNvPicPr>
          <p:nvPr/>
        </p:nvPicPr>
        <p:blipFill rotWithShape="1">
          <a:blip r:embed="rId7" cstate="print"/>
          <a:srcRect l="5069" r="-1"/>
          <a:stretch>
            <a:fillRect/>
          </a:stretch>
        </p:blipFill>
        <p:spPr>
          <a:xfrm>
            <a:off x="3728613" y="1553878"/>
            <a:ext cx="890905" cy="170180"/>
          </a:xfrm>
          <a:prstGeom prst="rect">
            <a:avLst/>
          </a:prstGeom>
        </p:spPr>
      </p:pic>
      <p:pic>
        <p:nvPicPr>
          <p:cNvPr id="19" name="图片 18">
            <a:extLst>
              <a:ext uri="{FF2B5EF4-FFF2-40B4-BE49-F238E27FC236}">
                <a16:creationId xmlns:a16="http://schemas.microsoft.com/office/drawing/2014/main" id="{879A2906-5265-561C-7E82-1F45F29BBED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18924" y="2038671"/>
            <a:ext cx="928370" cy="553720"/>
          </a:xfrm>
          <a:prstGeom prst="rect">
            <a:avLst/>
          </a:prstGeom>
          <a:noFill/>
          <a:ln>
            <a:noFill/>
          </a:ln>
        </p:spPr>
      </p:pic>
      <p:pic>
        <p:nvPicPr>
          <p:cNvPr id="20" name="图片 19">
            <a:extLst>
              <a:ext uri="{FF2B5EF4-FFF2-40B4-BE49-F238E27FC236}">
                <a16:creationId xmlns:a16="http://schemas.microsoft.com/office/drawing/2014/main" id="{D8CBCFA4-34D3-8BAE-93CA-0D200230152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3551" y="2757436"/>
            <a:ext cx="582295" cy="511175"/>
          </a:xfrm>
          <a:prstGeom prst="rect">
            <a:avLst/>
          </a:prstGeom>
        </p:spPr>
      </p:pic>
      <p:pic>
        <p:nvPicPr>
          <p:cNvPr id="21" name="图片 20">
            <a:extLst>
              <a:ext uri="{FF2B5EF4-FFF2-40B4-BE49-F238E27FC236}">
                <a16:creationId xmlns:a16="http://schemas.microsoft.com/office/drawing/2014/main" id="{B6A197A1-6110-49E7-E14A-E092BAAF8805}"/>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563555" y="3453677"/>
            <a:ext cx="1114425" cy="755650"/>
          </a:xfrm>
          <a:prstGeom prst="rect">
            <a:avLst/>
          </a:prstGeom>
          <a:noFill/>
          <a:ln>
            <a:noFill/>
          </a:ln>
        </p:spPr>
      </p:pic>
      <p:pic>
        <p:nvPicPr>
          <p:cNvPr id="22" name="图片 21">
            <a:extLst>
              <a:ext uri="{FF2B5EF4-FFF2-40B4-BE49-F238E27FC236}">
                <a16:creationId xmlns:a16="http://schemas.microsoft.com/office/drawing/2014/main" id="{7ACA7624-AFA0-154E-CF18-A19DBFFD7368}"/>
              </a:ext>
            </a:extLst>
          </p:cNvPr>
          <p:cNvPicPr>
            <a:picLocks noChangeAspect="1"/>
          </p:cNvPicPr>
          <p:nvPr/>
        </p:nvPicPr>
        <p:blipFill rotWithShape="1">
          <a:blip r:embed="rId11">
            <a:extLst>
              <a:ext uri="{28A0092B-C50C-407E-A947-70E740481C1C}">
                <a14:useLocalDpi xmlns:a14="http://schemas.microsoft.com/office/drawing/2010/main" val="0"/>
              </a:ext>
            </a:extLst>
          </a:blip>
          <a:srcRect l="11398" t="4874" r="8263" b="9537"/>
          <a:stretch>
            <a:fillRect/>
          </a:stretch>
        </p:blipFill>
        <p:spPr bwMode="auto">
          <a:xfrm>
            <a:off x="3704418" y="4953000"/>
            <a:ext cx="928370" cy="566420"/>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NiMDkwNWYwMWEyNTkwZmRjOTc4ZTM4ZmZhNjBkNzc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60f4f5cb-19a4-45e1-af8a-b60f19b4cbd3}"/>
  <p:tag name="TABLE_ENDDRAG_ORIGIN_RECT" val="477*99"/>
  <p:tag name="TABLE_ENDDRAG_RECT" val="36*681*477*99"/>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43cab97a-558a-4ff7-a512-7681b40a0abf}"/>
  <p:tag name="TABLE_ENDDRAG_ORIGIN_RECT" val="477*99"/>
  <p:tag name="TABLE_ENDDRAG_RECT" val="36*681*477*99"/>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6923850b-df18-44d0-bce3-d2265235afed}"/>
  <p:tag name="TABLE_ENDDRAG_ORIGIN_RECT" val="477*99"/>
  <p:tag name="TABLE_ENDDRAG_RECT" val="36*681*477*99"/>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aa6c1750-c379-4c18-b455-54bf8fbe9cd0}"/>
  <p:tag name="TABLE_ENDDRAG_ORIGIN_RECT" val="477*99"/>
  <p:tag name="TABLE_ENDDRAG_RECT" val="36*681*477*99"/>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6923850b-df18-44d0-bce3-d2265235afed}"/>
  <p:tag name="TABLE_ENDDRAG_ORIGIN_RECT" val="477*99"/>
  <p:tag name="TABLE_ENDDRAG_RECT" val="36*681*477*99"/>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257</TotalTime>
  <Words>400</Words>
  <Application>Microsoft Office PowerPoint</Application>
  <PresentationFormat>A4 纸张(210x297 毫米)</PresentationFormat>
  <Paragraphs>108</Paragraphs>
  <Slides>4</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vt:i4>
      </vt:variant>
    </vt:vector>
  </HeadingPairs>
  <TitlesOfParts>
    <vt:vector size="9" baseType="lpstr">
      <vt:lpstr>Arial</vt:lpstr>
      <vt:lpstr>Times New Roman</vt:lpstr>
      <vt:lpstr>Wingdings</vt:lpstr>
      <vt:lpstr>等线</vt:lpstr>
      <vt:lpstr>Office 主题​​</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斯拉 哥</dc:creator>
  <cp:lastModifiedBy>YangM</cp:lastModifiedBy>
  <cp:revision>91</cp:revision>
  <dcterms:created xsi:type="dcterms:W3CDTF">2025-06-19T07:41:00Z</dcterms:created>
  <dcterms:modified xsi:type="dcterms:W3CDTF">2026-08-05T07:24:36Z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BE5198F9BE0A419D9B93E6C56BB69CD3_12</vt:lpwstr>
  </property>
  <property fmtid="{D5CDD505-2E9C-101B-9397-08002B2CF9AE}" pid="3" name="KSOProductBuildVer">
    <vt:lpwstr>2052-12.1.0.15324</vt:lpwstr>
  </property>
</Properties>
</file>