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handoutMasterIdLst>
    <p:handoutMasterId r:id="rId7"/>
  </p:handoutMasterIdLst>
  <p:sldIdLst>
    <p:sldId id="258" r:id="rId2"/>
    <p:sldId id="257" r:id="rId3"/>
    <p:sldId id="259" r:id="rId4"/>
    <p:sldId id="260" r:id="rId5"/>
  </p:sldIdLst>
  <p:sldSz cx="6858000" cy="9906000" type="A4"/>
  <p:notesSz cx="6858000" cy="9144000"/>
  <p:custDataLst>
    <p:tags r:id="rId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3" userDrawn="1">
          <p15:clr>
            <a:srgbClr val="A4A3A4"/>
          </p15:clr>
        </p15:guide>
        <p15:guide id="2" pos="406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AA9C"/>
    <a:srgbClr val="F2F2F2"/>
    <a:srgbClr val="126E82"/>
    <a:srgbClr val="1CCB1D"/>
    <a:srgbClr val="F46F14"/>
    <a:srgbClr val="22C0F1"/>
    <a:srgbClr val="EAE12D"/>
    <a:srgbClr val="C142F1"/>
    <a:srgbClr val="F2F650"/>
    <a:srgbClr val="E0FA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2" autoAdjust="0"/>
    <p:restoredTop sz="94660"/>
  </p:normalViewPr>
  <p:slideViewPr>
    <p:cSldViewPr snapToGrid="0" showGuides="1">
      <p:cViewPr varScale="1">
        <p:scale>
          <a:sx n="73" d="100"/>
          <a:sy n="73" d="100"/>
        </p:scale>
        <p:origin x="3354" y="66"/>
      </p:cViewPr>
      <p:guideLst>
        <p:guide orient="horz" pos="373"/>
        <p:guide pos="4065"/>
      </p:guideLst>
    </p:cSldViewPr>
  </p:slideViewPr>
  <p:notesTextViewPr>
    <p:cViewPr>
      <p:scale>
        <a:sx n="3" d="2"/>
        <a:sy n="3" d="2"/>
      </p:scale>
      <p:origin x="0" y="0"/>
    </p:cViewPr>
  </p:notesTextViewPr>
  <p:notesViewPr>
    <p:cSldViewPr snapToGrid="0">
      <p:cViewPr varScale="1">
        <p:scale>
          <a:sx n="84" d="100"/>
          <a:sy n="84" d="100"/>
        </p:scale>
        <p:origin x="391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gs" Target="tags/tag1.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989F78-6ED1-4B51-A25B-20BAB504E07F}" type="datetimeFigureOut">
              <a:rPr lang="zh-CN" altLang="en-US" smtClean="0"/>
              <a:t>2026/8/5</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D6D1144-791F-420C-A31B-31849A58CDE2}"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BAA52D-0C89-4C69-80B4-B8965D8F971C}" type="datetimeFigureOut">
              <a:rPr lang="zh-CN" altLang="en-US" smtClean="0"/>
              <a:t>2026/8/5</a:t>
            </a:fld>
            <a:endParaRPr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0AA49-FE4A-4225-8FBC-293F684E96DB}"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68134"/>
            <a:ext cx="6858000" cy="1237866"/>
          </a:xfrm>
          <a:prstGeom prst="rect">
            <a:avLst/>
          </a:prstGeom>
        </p:spPr>
      </p:pic>
      <p:sp>
        <p:nvSpPr>
          <p:cNvPr id="8" name="Slide Number Placeholder 4"/>
          <p:cNvSpPr txBox="1"/>
          <p:nvPr userDrawn="1"/>
        </p:nvSpPr>
        <p:spPr>
          <a:xfrm>
            <a:off x="2896235" y="9435490"/>
            <a:ext cx="1065530" cy="470510"/>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ctr"/>
            <a:fld id="{18D6979E-1E94-4917-B8C8-D11DF52CE538}" type="slidenum">
              <a:rPr lang="zh-CN" altLang="en-US" sz="1200" smtClean="0">
                <a:solidFill>
                  <a:srgbClr val="FFFFFF"/>
                </a:solidFill>
                <a:latin typeface="Times New Roman" panose="02020603050405020304" pitchFamily="18" charset="0"/>
                <a:cs typeface="Times New Roman" panose="02020603050405020304" pitchFamily="18" charset="0"/>
              </a:rPr>
              <a:t>‹#›</a:t>
            </a:fld>
            <a:endParaRPr lang="zh-CN" altLang="en-US" sz="1200" dirty="0">
              <a:solidFill>
                <a:srgbClr val="FFFFFF"/>
              </a:solidFill>
              <a:latin typeface="Times New Roman" panose="02020603050405020304" pitchFamily="18" charset="0"/>
              <a:cs typeface="Times New Roman" panose="02020603050405020304" pitchFamily="18" charset="0"/>
            </a:endParaRPr>
          </a:p>
        </p:txBody>
      </p:sp>
      <p:sp>
        <p:nvSpPr>
          <p:cNvPr id="4" name="Slide Number Placeholder 4"/>
          <p:cNvSpPr txBox="1"/>
          <p:nvPr userDrawn="1"/>
        </p:nvSpPr>
        <p:spPr>
          <a:xfrm>
            <a:off x="5494020" y="9494243"/>
            <a:ext cx="1065530" cy="263333"/>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r"/>
            <a:r>
              <a:rPr lang="en-US" altLang="zh-CN" sz="1200" dirty="0">
                <a:solidFill>
                  <a:srgbClr val="FFFFFF"/>
                </a:solidFill>
                <a:latin typeface="Times New Roman" panose="02020603050405020304" pitchFamily="18" charset="0"/>
                <a:cs typeface="Times New Roman" panose="02020603050405020304" pitchFamily="18" charset="0"/>
              </a:rPr>
              <a:t>Version 1.0</a:t>
            </a:r>
            <a:endParaRPr lang="zh-CN" altLang="en-US" sz="1200" dirty="0">
              <a:solidFill>
                <a:srgbClr val="FFFFFF"/>
              </a:solidFill>
              <a:latin typeface="Times New Roman" panose="02020603050405020304" pitchFamily="18" charset="0"/>
              <a:cs typeface="Times New Roman" panose="02020603050405020304" pitchFamily="18"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Slide Number Placeholder 4"/>
          <p:cNvSpPr txBox="1"/>
          <p:nvPr userDrawn="1"/>
        </p:nvSpPr>
        <p:spPr>
          <a:xfrm>
            <a:off x="2896235" y="9435490"/>
            <a:ext cx="1065530" cy="470510"/>
          </a:xfrm>
          <a:prstGeom prst="rect">
            <a:avLst/>
          </a:prstGeom>
        </p:spPr>
        <p:txBody>
          <a:bodyPr lIns="104306" tIns="52153" rIns="104306" bIns="52153"/>
          <a:lstStyle>
            <a:defPPr>
              <a:defRPr lang="zh-CN"/>
            </a:defPPr>
            <a:lvl1pPr marL="0" algn="l" defTabSz="1043305" rtl="0" eaLnBrk="1" latinLnBrk="0" hangingPunct="1">
              <a:defRPr sz="2100" kern="1200">
                <a:solidFill>
                  <a:schemeClr val="tx1"/>
                </a:solidFill>
                <a:latin typeface="+mn-lt"/>
                <a:ea typeface="+mn-ea"/>
                <a:cs typeface="+mn-cs"/>
              </a:defRPr>
            </a:lvl1pPr>
            <a:lvl2pPr marL="521335" algn="l" defTabSz="1043305" rtl="0" eaLnBrk="1" latinLnBrk="0" hangingPunct="1">
              <a:defRPr sz="2100" kern="1200">
                <a:solidFill>
                  <a:schemeClr val="tx1"/>
                </a:solidFill>
                <a:latin typeface="+mn-lt"/>
                <a:ea typeface="+mn-ea"/>
                <a:cs typeface="+mn-cs"/>
              </a:defRPr>
            </a:lvl2pPr>
            <a:lvl3pPr marL="1043305" algn="l" defTabSz="1043305" rtl="0" eaLnBrk="1" latinLnBrk="0" hangingPunct="1">
              <a:defRPr sz="2100" kern="1200">
                <a:solidFill>
                  <a:schemeClr val="tx1"/>
                </a:solidFill>
                <a:latin typeface="+mn-lt"/>
                <a:ea typeface="+mn-ea"/>
                <a:cs typeface="+mn-cs"/>
              </a:defRPr>
            </a:lvl3pPr>
            <a:lvl4pPr marL="1564640" algn="l" defTabSz="1043305" rtl="0" eaLnBrk="1" latinLnBrk="0" hangingPunct="1">
              <a:defRPr sz="2100" kern="1200">
                <a:solidFill>
                  <a:schemeClr val="tx1"/>
                </a:solidFill>
                <a:latin typeface="+mn-lt"/>
                <a:ea typeface="+mn-ea"/>
                <a:cs typeface="+mn-cs"/>
              </a:defRPr>
            </a:lvl4pPr>
            <a:lvl5pPr marL="2085975" algn="l" defTabSz="1043305" rtl="0" eaLnBrk="1" latinLnBrk="0" hangingPunct="1">
              <a:defRPr sz="2100" kern="1200">
                <a:solidFill>
                  <a:schemeClr val="tx1"/>
                </a:solidFill>
                <a:latin typeface="+mn-lt"/>
                <a:ea typeface="+mn-ea"/>
                <a:cs typeface="+mn-cs"/>
              </a:defRPr>
            </a:lvl5pPr>
            <a:lvl6pPr marL="2607945" algn="l" defTabSz="1043305" rtl="0" eaLnBrk="1" latinLnBrk="0" hangingPunct="1">
              <a:defRPr sz="2100" kern="1200">
                <a:solidFill>
                  <a:schemeClr val="tx1"/>
                </a:solidFill>
                <a:latin typeface="+mn-lt"/>
                <a:ea typeface="+mn-ea"/>
                <a:cs typeface="+mn-cs"/>
              </a:defRPr>
            </a:lvl6pPr>
            <a:lvl7pPr marL="3129280" algn="l" defTabSz="1043305" rtl="0" eaLnBrk="1" latinLnBrk="0" hangingPunct="1">
              <a:defRPr sz="2100" kern="1200">
                <a:solidFill>
                  <a:schemeClr val="tx1"/>
                </a:solidFill>
                <a:latin typeface="+mn-lt"/>
                <a:ea typeface="+mn-ea"/>
                <a:cs typeface="+mn-cs"/>
              </a:defRPr>
            </a:lvl7pPr>
            <a:lvl8pPr marL="3650615" algn="l" defTabSz="1043305" rtl="0" eaLnBrk="1" latinLnBrk="0" hangingPunct="1">
              <a:defRPr sz="2100" kern="1200">
                <a:solidFill>
                  <a:schemeClr val="tx1"/>
                </a:solidFill>
                <a:latin typeface="+mn-lt"/>
                <a:ea typeface="+mn-ea"/>
                <a:cs typeface="+mn-cs"/>
              </a:defRPr>
            </a:lvl8pPr>
            <a:lvl9pPr marL="4171950" algn="l" defTabSz="1043305" rtl="0" eaLnBrk="1" latinLnBrk="0" hangingPunct="1">
              <a:defRPr sz="2100" kern="1200">
                <a:solidFill>
                  <a:schemeClr val="tx1"/>
                </a:solidFill>
                <a:latin typeface="+mn-lt"/>
                <a:ea typeface="+mn-ea"/>
                <a:cs typeface="+mn-cs"/>
              </a:defRPr>
            </a:lvl9pPr>
          </a:lstStyle>
          <a:p>
            <a:pPr algn="ctr"/>
            <a:fld id="{18D6979E-1E94-4917-B8C8-D11DF52CE538}" type="slidenum">
              <a:rPr lang="zh-CN" altLang="en-US" sz="1200" smtClean="0">
                <a:solidFill>
                  <a:schemeClr val="tx1"/>
                </a:solidFill>
                <a:latin typeface="Times New Roman" panose="02020603050405020304" pitchFamily="18" charset="0"/>
                <a:cs typeface="Times New Roman" panose="02020603050405020304" pitchFamily="18" charset="0"/>
              </a:rPr>
              <a:t>‹#›</a:t>
            </a:fld>
            <a:endParaRPr lang="zh-CN" altLang="en-US" sz="1200" dirty="0">
              <a:solidFill>
                <a:schemeClr val="tx1"/>
              </a:solidFill>
              <a:latin typeface="Times New Roman" panose="02020603050405020304" pitchFamily="18" charset="0"/>
              <a:cs typeface="Times New Roman" panose="02020603050405020304" pitchFamily="18" charset="0"/>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471488" y="2637014"/>
            <a:ext cx="5915025"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29226"/>
            <a:ext cx="5915025" cy="2166937"/>
          </a:xfrm>
          <a:prstGeom prst="rect">
            <a:avLst/>
          </a:prstGeo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014"/>
            <a:ext cx="2914650"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3471863" y="2637014"/>
            <a:ext cx="2914650" cy="6285266"/>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347"/>
            <a:ext cx="2901255"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472381" y="3618442"/>
            <a:ext cx="2901255" cy="532218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3471863" y="2428347"/>
            <a:ext cx="2915543" cy="119009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3471863" y="3618442"/>
            <a:ext cx="2915543" cy="5322183"/>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8" name="Footer Placeholder 7"/>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4" name="Footer Placeholder 3"/>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3" name="Footer Placeholder 2"/>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283"/>
            <a:ext cx="3471863" cy="7039681"/>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283"/>
            <a:ext cx="3471863" cy="7039681"/>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1800"/>
            <a:ext cx="2211884" cy="5505627"/>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471488" y="527405"/>
            <a:ext cx="5915025" cy="191470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2637014"/>
            <a:ext cx="5915025" cy="6285266"/>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03"/>
            <a:ext cx="4350544" cy="839487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471488" y="9181397"/>
            <a:ext cx="1543050" cy="527403"/>
          </a:xfrm>
          <a:prstGeom prst="rect">
            <a:avLst/>
          </a:prstGeom>
        </p:spPr>
        <p:txBody>
          <a:bodyPr/>
          <a:lstStyle/>
          <a:p>
            <a:fld id="{E0732A40-8CF3-4700-A570-D557D5EF54BD}" type="datetimeFigureOut">
              <a:rPr lang="zh-CN" altLang="en-US" smtClean="0"/>
              <a:t>2026/8/5</a:t>
            </a:fld>
            <a:endParaRPr lang="zh-CN" altLang="en-US"/>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4843463" y="9181397"/>
            <a:ext cx="1543050" cy="527403"/>
          </a:xfrm>
          <a:prstGeom prst="rect">
            <a:avLst/>
          </a:prstGeom>
        </p:spPr>
        <p:txBody>
          <a:bodyPr/>
          <a:lstStyle/>
          <a:p>
            <a:fld id="{8D77A54D-8328-4AB9-B564-828082EA1F4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8.png"/><Relationship Id="rId5" Type="http://schemas.openxmlformats.org/officeDocument/2006/relationships/image" Target="../media/image7.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4813" y="4953000"/>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3" name="文本框 2"/>
          <p:cNvSpPr txBox="1"/>
          <p:nvPr/>
        </p:nvSpPr>
        <p:spPr>
          <a:xfrm>
            <a:off x="313508" y="496388"/>
            <a:ext cx="6044475" cy="461665"/>
          </a:xfrm>
          <a:prstGeom prst="rect">
            <a:avLst/>
          </a:prstGeom>
          <a:noFill/>
        </p:spPr>
        <p:txBody>
          <a:bodyPr wrap="none" rtlCol="0">
            <a:spAutoFit/>
          </a:bodyPr>
          <a:lstStyle/>
          <a:p>
            <a:r>
              <a:rPr lang="en-US" altLang="zh-CN" sz="2400" b="1" dirty="0">
                <a:solidFill>
                  <a:srgbClr val="12AA9C"/>
                </a:solidFill>
                <a:latin typeface="Times New Roman" panose="02020603050405020304" pitchFamily="18" charset="0"/>
                <a:cs typeface="Times New Roman" panose="02020603050405020304" pitchFamily="18" charset="0"/>
              </a:rPr>
              <a:t>LitJTP-180J-A104-V204 Dome-Base Closure</a:t>
            </a:r>
          </a:p>
        </p:txBody>
      </p:sp>
      <p:sp>
        <p:nvSpPr>
          <p:cNvPr id="4" name="文本框 3"/>
          <p:cNvSpPr txBox="1"/>
          <p:nvPr/>
        </p:nvSpPr>
        <p:spPr>
          <a:xfrm>
            <a:off x="313508" y="979152"/>
            <a:ext cx="3236784" cy="369332"/>
          </a:xfrm>
          <a:prstGeom prst="rect">
            <a:avLst/>
          </a:prstGeom>
          <a:noFill/>
        </p:spPr>
        <p:txBody>
          <a:bodyPr wrap="none" rtlCol="0">
            <a:spAutoFit/>
          </a:bodyPr>
          <a:lstStyle/>
          <a:p>
            <a:r>
              <a:rPr lang="en-US" altLang="zh-CN" dirty="0">
                <a:solidFill>
                  <a:srgbClr val="12AA9C"/>
                </a:solidFill>
                <a:latin typeface="Times New Roman" panose="02020603050405020304" pitchFamily="18" charset="0"/>
                <a:cs typeface="Times New Roman" panose="02020603050405020304" pitchFamily="18" charset="0"/>
              </a:rPr>
              <a:t>Mechanical sealing, 96F splicing</a:t>
            </a:r>
          </a:p>
        </p:txBody>
      </p:sp>
      <p:sp>
        <p:nvSpPr>
          <p:cNvPr id="5" name="文本框 4"/>
          <p:cNvSpPr txBox="1"/>
          <p:nvPr/>
        </p:nvSpPr>
        <p:spPr>
          <a:xfrm>
            <a:off x="313508" y="1413867"/>
            <a:ext cx="6069330" cy="891540"/>
          </a:xfrm>
          <a:prstGeom prst="rect">
            <a:avLst/>
          </a:prstGeom>
          <a:noFill/>
        </p:spPr>
        <p:txBody>
          <a:bodyPr wrap="square" rtlCol="0">
            <a:spAutoFit/>
          </a:bodyPr>
          <a:lstStyle/>
          <a:p>
            <a:pPr algn="just">
              <a:lnSpc>
                <a:spcPct val="130000"/>
              </a:lnSpc>
            </a:pPr>
            <a:r>
              <a:rPr lang="en-US" altLang="zh-CN" sz="1000" dirty="0">
                <a:latin typeface="Times New Roman" panose="02020603050405020304" pitchFamily="18" charset="0"/>
                <a:cs typeface="Times New Roman" panose="02020603050405020304" pitchFamily="18" charset="0"/>
              </a:rPr>
              <a:t>LitJTP-180J series are dome-base closures with mechanical sealing, which are designed for all cable application environments such as duct, aerial, and man-hole. </a:t>
            </a:r>
            <a:r>
              <a:rPr lang="en-US" altLang="zh-CN" sz="1000" dirty="0" err="1">
                <a:latin typeface="Times New Roman" panose="02020603050405020304" pitchFamily="18" charset="0"/>
                <a:cs typeface="Times New Roman" panose="02020603050405020304" pitchFamily="18" charset="0"/>
              </a:rPr>
              <a:t>LitJTP</a:t>
            </a:r>
            <a:r>
              <a:rPr lang="en-US" altLang="zh-CN" sz="1000" dirty="0">
                <a:latin typeface="Times New Roman" panose="02020603050405020304" pitchFamily="18" charset="0"/>
                <a:cs typeface="Times New Roman" panose="02020603050405020304" pitchFamily="18" charset="0"/>
              </a:rPr>
              <a:t> supports numerous functions as mid-span, branch and direct splice. The closure is accommodated with flexible splice trays and various accessories are available for many scenarios. Rigorous tests are performed to approve the best quality for network reliability.</a:t>
            </a:r>
          </a:p>
        </p:txBody>
      </p:sp>
      <p:sp>
        <p:nvSpPr>
          <p:cNvPr id="7" name="文本框 6"/>
          <p:cNvSpPr txBox="1"/>
          <p:nvPr/>
        </p:nvSpPr>
        <p:spPr>
          <a:xfrm>
            <a:off x="404813" y="4941500"/>
            <a:ext cx="755784"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Features</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356534" y="5345495"/>
            <a:ext cx="3575386" cy="1091565"/>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Dome-base design structure with mechanical sealing</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High-strength modified polypropylene material</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Mid-span operation without cutting the cable</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Flexible grommets for universal standardized cables</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Ideal fiber management design</a:t>
            </a:r>
          </a:p>
        </p:txBody>
      </p:sp>
      <p:sp>
        <p:nvSpPr>
          <p:cNvPr id="19" name="矩形 18"/>
          <p:cNvSpPr/>
          <p:nvPr/>
        </p:nvSpPr>
        <p:spPr>
          <a:xfrm>
            <a:off x="404813" y="7170017"/>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0" name="文本框 19"/>
          <p:cNvSpPr txBox="1"/>
          <p:nvPr/>
        </p:nvSpPr>
        <p:spPr>
          <a:xfrm>
            <a:off x="404813" y="7158517"/>
            <a:ext cx="954107"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Application</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
        <p:nvSpPr>
          <p:cNvPr id="21" name="文本框 20"/>
          <p:cNvSpPr txBox="1"/>
          <p:nvPr/>
        </p:nvSpPr>
        <p:spPr>
          <a:xfrm>
            <a:off x="405130" y="7550902"/>
            <a:ext cx="3594735" cy="491490"/>
          </a:xfrm>
          <a:prstGeom prst="rect">
            <a:avLst/>
          </a:prstGeom>
          <a:noFill/>
        </p:spPr>
        <p:txBody>
          <a:bodyPr wrap="square" rtlCol="0">
            <a:spAutoFit/>
          </a:bodyPr>
          <a:lstStyle/>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Outdoor application</a:t>
            </a:r>
          </a:p>
          <a:p>
            <a:pPr marL="171450" indent="-171450">
              <a:lnSpc>
                <a:spcPct val="130000"/>
              </a:lnSpc>
              <a:buFont typeface="Arial" panose="020B0604020202020204" pitchFamily="34" charset="0"/>
              <a:buChar char="•"/>
            </a:pPr>
            <a:r>
              <a:rPr lang="en-US" altLang="zh-CN" sz="1000" dirty="0">
                <a:latin typeface="Times New Roman" panose="02020603050405020304" pitchFamily="18" charset="0"/>
                <a:cs typeface="Times New Roman" panose="02020603050405020304" pitchFamily="18" charset="0"/>
              </a:rPr>
              <a:t>Wall, pole, wire mounting scenarios</a:t>
            </a:r>
          </a:p>
        </p:txBody>
      </p:sp>
      <p:pic>
        <p:nvPicPr>
          <p:cNvPr id="8" name="图片 7">
            <a:extLst>
              <a:ext uri="{FF2B5EF4-FFF2-40B4-BE49-F238E27FC236}">
                <a16:creationId xmlns:a16="http://schemas.microsoft.com/office/drawing/2014/main" id="{3E081248-AA70-03AC-26E5-6E380E059156}"/>
              </a:ext>
            </a:extLst>
          </p:cNvPr>
          <p:cNvPicPr>
            <a:picLocks noChangeAspect="1"/>
          </p:cNvPicPr>
          <p:nvPr/>
        </p:nvPicPr>
        <p:blipFill>
          <a:blip r:embed="rId2"/>
          <a:stretch>
            <a:fillRect/>
          </a:stretch>
        </p:blipFill>
        <p:spPr>
          <a:xfrm>
            <a:off x="2448821" y="2357524"/>
            <a:ext cx="1983479" cy="209168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图片 64">
            <a:extLst>
              <a:ext uri="{FF2B5EF4-FFF2-40B4-BE49-F238E27FC236}">
                <a16:creationId xmlns:a16="http://schemas.microsoft.com/office/drawing/2014/main" id="{535FA4D3-2899-488E-5B5D-CB5544602CD6}"/>
              </a:ext>
            </a:extLst>
          </p:cNvPr>
          <p:cNvPicPr>
            <a:picLocks noChangeAspect="1"/>
          </p:cNvPicPr>
          <p:nvPr/>
        </p:nvPicPr>
        <p:blipFill>
          <a:blip r:embed="rId3"/>
          <a:srcRect l="38354" t="11302" r="17377"/>
          <a:stretch>
            <a:fillRect/>
          </a:stretch>
        </p:blipFill>
        <p:spPr>
          <a:xfrm>
            <a:off x="1405060" y="4221248"/>
            <a:ext cx="2115689" cy="2651063"/>
          </a:xfrm>
          <a:prstGeom prst="rect">
            <a:avLst/>
          </a:prstGeom>
        </p:spPr>
      </p:pic>
      <p:sp>
        <p:nvSpPr>
          <p:cNvPr id="17" name="矩形 16"/>
          <p:cNvSpPr/>
          <p:nvPr/>
        </p:nvSpPr>
        <p:spPr>
          <a:xfrm>
            <a:off x="404813" y="603708"/>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18" name="文本框 17"/>
          <p:cNvSpPr txBox="1"/>
          <p:nvPr/>
        </p:nvSpPr>
        <p:spPr>
          <a:xfrm>
            <a:off x="404813" y="592208"/>
            <a:ext cx="1091966"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Specifications</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19" name="表格 18"/>
          <p:cNvGraphicFramePr>
            <a:graphicFrameLocks noGrp="1"/>
          </p:cNvGraphicFramePr>
          <p:nvPr>
            <p:custDataLst>
              <p:tags r:id="rId1"/>
            </p:custDataLst>
            <p:extLst>
              <p:ext uri="{D42A27DB-BD31-4B8C-83A1-F6EECF244321}">
                <p14:modId xmlns:p14="http://schemas.microsoft.com/office/powerpoint/2010/main" val="4087044422"/>
              </p:ext>
            </p:extLst>
          </p:nvPr>
        </p:nvGraphicFramePr>
        <p:xfrm>
          <a:off x="404813" y="995232"/>
          <a:ext cx="6048375" cy="1926545"/>
        </p:xfrm>
        <a:graphic>
          <a:graphicData uri="http://schemas.openxmlformats.org/drawingml/2006/table">
            <a:tbl>
              <a:tblPr>
                <a:effectLst>
                  <a:outerShdw blurRad="50800" dist="38100" dir="2700000" algn="tl" rotWithShape="0">
                    <a:prstClr val="black">
                      <a:alpha val="40000"/>
                    </a:prstClr>
                  </a:outerShdw>
                </a:effectLst>
              </a:tblPr>
              <a:tblGrid>
                <a:gridCol w="1925637">
                  <a:extLst>
                    <a:ext uri="{9D8B030D-6E8A-4147-A177-3AD203B41FA5}">
                      <a16:colId xmlns:a16="http://schemas.microsoft.com/office/drawing/2014/main" val="20000"/>
                    </a:ext>
                  </a:extLst>
                </a:gridCol>
                <a:gridCol w="4122738">
                  <a:extLst>
                    <a:ext uri="{9D8B030D-6E8A-4147-A177-3AD203B41FA5}">
                      <a16:colId xmlns:a16="http://schemas.microsoft.com/office/drawing/2014/main" val="20001"/>
                    </a:ext>
                  </a:extLst>
                </a:gridCol>
              </a:tblGrid>
              <a:tr h="252095">
                <a:tc>
                  <a:txBody>
                    <a:bodyPr/>
                    <a:lstStyle/>
                    <a:p>
                      <a:pPr algn="ctr">
                        <a:lnSpc>
                          <a:spcPct val="100000"/>
                        </a:lnSpc>
                        <a:spcBef>
                          <a:spcPts val="400"/>
                        </a:spcBef>
                        <a:spcAft>
                          <a:spcPts val="0"/>
                        </a:spcAft>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Item</a:t>
                      </a:r>
                      <a:endParaRPr lang="zh-CN"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400"/>
                        </a:spcBef>
                        <a:spcAft>
                          <a:spcPts val="0"/>
                        </a:spcAft>
                        <a:buClrTx/>
                        <a:buSzTx/>
                        <a:buFontTx/>
                        <a:buNone/>
                        <a:defRPr/>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LitJTP-180J-A104-V204</a:t>
                      </a: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0"/>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Dimension</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Φ</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80mm</a:t>
                      </a: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4</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45</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  (</a:t>
                      </a:r>
                      <a:r>
                        <a:rPr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±5mm</a:t>
                      </a:r>
                      <a:r>
                        <a:rPr 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20955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Oval hole diameter</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Φ</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10-18mm</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Round hole diameter</a:t>
                      </a: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sym typeface="+mn-ea"/>
                        </a:rPr>
                        <a:t>Φ8</a:t>
                      </a: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rPr>
                        <a:t>-14mm</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20955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Splice tray capacity </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(single fiber)</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rPr>
                        <a:t>24F</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Number of splice tray</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rPr>
                        <a:t> 4 pcs (</a:t>
                      </a:r>
                      <a:r>
                        <a:rPr lang="en-US" altLang="zh-CN" sz="900" dirty="0">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sym typeface="+mn-ea"/>
                        </a:rPr>
                        <a:t>NO. V2 splice tray )</a:t>
                      </a:r>
                      <a:endPar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20955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Splicing capacity (single fiber)</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highlight>
                            <a:srgbClr val="000000">
                              <a:alpha val="0"/>
                            </a:srgbClr>
                          </a:highlight>
                          <a:latin typeface="Times New Roman" panose="02020603050405020304" pitchFamily="18" charset="0"/>
                          <a:ea typeface="微软雅黑" panose="020B0503020204020204" pitchFamily="34" charset="-122"/>
                          <a:cs typeface="Times New Roman" panose="02020603050405020304" pitchFamily="18" charset="0"/>
                        </a:rPr>
                        <a:t>96F</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Sealing mode</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Mechanical sealing</a:t>
                      </a: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Color</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Black</a:t>
                      </a:r>
                      <a:endParaRPr lang="zh-CN"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bl>
          </a:graphicData>
        </a:graphic>
      </p:graphicFrame>
      <p:sp>
        <p:nvSpPr>
          <p:cNvPr id="22" name="矩形 21"/>
          <p:cNvSpPr/>
          <p:nvPr/>
        </p:nvSpPr>
        <p:spPr>
          <a:xfrm>
            <a:off x="404813" y="3929483"/>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3" name="文本框 22"/>
          <p:cNvSpPr txBox="1"/>
          <p:nvPr/>
        </p:nvSpPr>
        <p:spPr>
          <a:xfrm>
            <a:off x="429348" y="3924131"/>
            <a:ext cx="1204625"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Product Details</a:t>
            </a:r>
          </a:p>
        </p:txBody>
      </p:sp>
      <p:sp>
        <p:nvSpPr>
          <p:cNvPr id="7" name="Content Placeholder 2"/>
          <p:cNvSpPr txBox="1"/>
          <p:nvPr/>
        </p:nvSpPr>
        <p:spPr>
          <a:xfrm>
            <a:off x="3260639" y="6515983"/>
            <a:ext cx="862093" cy="348834"/>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indent="0"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Latch</a:t>
            </a:r>
          </a:p>
        </p:txBody>
      </p:sp>
      <p:sp>
        <p:nvSpPr>
          <p:cNvPr id="9" name="Content Placeholder 2"/>
          <p:cNvSpPr txBox="1"/>
          <p:nvPr/>
        </p:nvSpPr>
        <p:spPr>
          <a:xfrm>
            <a:off x="3340445" y="4791207"/>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Dome shell</a:t>
            </a:r>
          </a:p>
        </p:txBody>
      </p:sp>
      <p:sp>
        <p:nvSpPr>
          <p:cNvPr id="21" name="Content Placeholder 2"/>
          <p:cNvSpPr txBox="1"/>
          <p:nvPr/>
        </p:nvSpPr>
        <p:spPr>
          <a:xfrm>
            <a:off x="852760" y="6442747"/>
            <a:ext cx="501565" cy="273606"/>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Base</a:t>
            </a:r>
          </a:p>
        </p:txBody>
      </p:sp>
      <p:cxnSp>
        <p:nvCxnSpPr>
          <p:cNvPr id="38" name="直接连接符 37"/>
          <p:cNvCxnSpPr/>
          <p:nvPr/>
        </p:nvCxnSpPr>
        <p:spPr>
          <a:xfrm>
            <a:off x="3287677" y="6635152"/>
            <a:ext cx="249111"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264334" y="6579271"/>
            <a:ext cx="317658"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flipV="1">
            <a:off x="1332759" y="4871719"/>
            <a:ext cx="446884"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44" name="Content Placeholder 2"/>
          <p:cNvSpPr txBox="1"/>
          <p:nvPr/>
        </p:nvSpPr>
        <p:spPr>
          <a:xfrm>
            <a:off x="676163" y="4736575"/>
            <a:ext cx="755691" cy="280850"/>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Splice tray </a:t>
            </a:r>
          </a:p>
        </p:txBody>
      </p:sp>
      <p:cxnSp>
        <p:nvCxnSpPr>
          <p:cNvPr id="47" name="直接连接符 46"/>
          <p:cNvCxnSpPr/>
          <p:nvPr/>
        </p:nvCxnSpPr>
        <p:spPr>
          <a:xfrm>
            <a:off x="3105999" y="4914362"/>
            <a:ext cx="430789"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61" name="Content Placeholder 2"/>
          <p:cNvSpPr txBox="1"/>
          <p:nvPr/>
        </p:nvSpPr>
        <p:spPr>
          <a:xfrm>
            <a:off x="870041" y="8508574"/>
            <a:ext cx="3539944" cy="222411"/>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algn="r" defTabSz="755650">
              <a:buClrTx/>
              <a:buSzTx/>
              <a:buFontTx/>
              <a:buNone/>
            </a:pPr>
            <a:r>
              <a:rPr lang="en-US" altLang="zh-CN" sz="900" dirty="0">
                <a:solidFill>
                  <a:schemeClr val="tx1"/>
                </a:solidFill>
                <a:latin typeface="Times New Roman" panose="02020603050405020304" pitchFamily="18" charset="0"/>
                <a:cs typeface="Times New Roman" panose="02020603050405020304" pitchFamily="18" charset="0"/>
              </a:rPr>
              <a:t>D = 180mm; D1 = 130mm; D2 = 160mm; L = 445mm</a:t>
            </a:r>
          </a:p>
        </p:txBody>
      </p:sp>
      <p:cxnSp>
        <p:nvCxnSpPr>
          <p:cNvPr id="20" name="直接连接符 19"/>
          <p:cNvCxnSpPr/>
          <p:nvPr/>
        </p:nvCxnSpPr>
        <p:spPr>
          <a:xfrm flipV="1">
            <a:off x="1481844" y="7085978"/>
            <a:ext cx="0" cy="35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200242" y="7085978"/>
            <a:ext cx="0" cy="355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119650" y="7441578"/>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119650" y="8492682"/>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122732" y="7507631"/>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479447" y="7198650"/>
            <a:ext cx="136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3054170" y="7198650"/>
            <a:ext cx="1152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p:cNvSpPr txBox="1"/>
          <p:nvPr/>
        </p:nvSpPr>
        <p:spPr>
          <a:xfrm>
            <a:off x="2464815" y="706271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L</a:t>
            </a:r>
          </a:p>
        </p:txBody>
      </p:sp>
      <p:cxnSp>
        <p:nvCxnSpPr>
          <p:cNvPr id="11" name="直接连接符 10"/>
          <p:cNvCxnSpPr/>
          <p:nvPr/>
        </p:nvCxnSpPr>
        <p:spPr>
          <a:xfrm flipH="1">
            <a:off x="4122732" y="8367131"/>
            <a:ext cx="3597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flipV="1">
            <a:off x="4218052" y="7661778"/>
            <a:ext cx="28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16200000">
            <a:off x="4218052" y="8233278"/>
            <a:ext cx="288000" cy="0"/>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p:cNvSpPr txBox="1"/>
          <p:nvPr/>
        </p:nvSpPr>
        <p:spPr>
          <a:xfrm>
            <a:off x="3896335" y="781836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D1</a:t>
            </a:r>
          </a:p>
        </p:txBody>
      </p:sp>
      <p:cxnSp>
        <p:nvCxnSpPr>
          <p:cNvPr id="26" name="直接连接符 25"/>
          <p:cNvCxnSpPr>
            <a:endCxn id="29" idx="0"/>
          </p:cNvCxnSpPr>
          <p:nvPr/>
        </p:nvCxnSpPr>
        <p:spPr>
          <a:xfrm flipH="1">
            <a:off x="1234098" y="7447928"/>
            <a:ext cx="0" cy="390345"/>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sp>
        <p:nvSpPr>
          <p:cNvPr id="29" name="Content Placeholder 2"/>
          <p:cNvSpPr txBox="1"/>
          <p:nvPr/>
        </p:nvSpPr>
        <p:spPr>
          <a:xfrm>
            <a:off x="779624" y="7838273"/>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D2</a:t>
            </a:r>
          </a:p>
        </p:txBody>
      </p:sp>
      <p:cxnSp>
        <p:nvCxnSpPr>
          <p:cNvPr id="30" name="直接连接符 29"/>
          <p:cNvCxnSpPr>
            <a:endCxn id="29" idx="2"/>
          </p:cNvCxnSpPr>
          <p:nvPr/>
        </p:nvCxnSpPr>
        <p:spPr>
          <a:xfrm flipH="1" flipV="1">
            <a:off x="1234098" y="8111879"/>
            <a:ext cx="0" cy="394125"/>
          </a:xfrm>
          <a:prstGeom prst="line">
            <a:avLst/>
          </a:prstGeom>
          <a:ln>
            <a:solidFill>
              <a:schemeClr val="tx1"/>
            </a:solidFill>
            <a:headEnd type="triangle" w="sm" len="lg"/>
            <a:tailEnd type="non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4688450" y="7085978"/>
            <a:ext cx="0" cy="868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4686545" y="7198650"/>
            <a:ext cx="900000" cy="0"/>
          </a:xfrm>
          <a:prstGeom prst="line">
            <a:avLst/>
          </a:prstGeom>
          <a:ln>
            <a:solidFill>
              <a:schemeClr val="tx1"/>
            </a:solidFill>
            <a:headEnd type="triangle" w="sm" len="lg"/>
            <a:tailEnd type="triangle" w="sm" len="lg"/>
          </a:ln>
        </p:spPr>
        <p:style>
          <a:lnRef idx="1">
            <a:schemeClr val="accent1"/>
          </a:lnRef>
          <a:fillRef idx="0">
            <a:schemeClr val="accent1"/>
          </a:fillRef>
          <a:effectRef idx="0">
            <a:schemeClr val="accent1"/>
          </a:effectRef>
          <a:fontRef idx="minor">
            <a:schemeClr val="tx1"/>
          </a:fontRef>
        </p:style>
      </p:cxnSp>
      <p:sp>
        <p:nvSpPr>
          <p:cNvPr id="37" name="Content Placeholder 2"/>
          <p:cNvSpPr txBox="1"/>
          <p:nvPr/>
        </p:nvSpPr>
        <p:spPr>
          <a:xfrm>
            <a:off x="4661876" y="6979466"/>
            <a:ext cx="908947"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lgn="ct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D</a:t>
            </a:r>
          </a:p>
        </p:txBody>
      </p:sp>
      <p:cxnSp>
        <p:nvCxnSpPr>
          <p:cNvPr id="43" name="直接连接符 42"/>
          <p:cNvCxnSpPr>
            <a:cxnSpLocks/>
          </p:cNvCxnSpPr>
          <p:nvPr/>
        </p:nvCxnSpPr>
        <p:spPr>
          <a:xfrm flipH="1">
            <a:off x="1286708" y="6276148"/>
            <a:ext cx="226474"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49" name="Content Placeholder 2"/>
          <p:cNvSpPr txBox="1"/>
          <p:nvPr/>
        </p:nvSpPr>
        <p:spPr>
          <a:xfrm>
            <a:off x="528291" y="6139345"/>
            <a:ext cx="824181" cy="273606"/>
          </a:xfrm>
          <a:prstGeom prst="rect">
            <a:avLst/>
          </a:prstGeom>
        </p:spPr>
        <p:txBody>
          <a:bodyPr vert="horz" lIns="104306" tIns="52153" rIns="104306" bIns="52153" rtlCol="0">
            <a:normAutofit fontScale="97500"/>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Sealing ring</a:t>
            </a:r>
          </a:p>
        </p:txBody>
      </p:sp>
      <p:cxnSp>
        <p:nvCxnSpPr>
          <p:cNvPr id="8" name="直接连接符 7"/>
          <p:cNvCxnSpPr>
            <a:cxnSpLocks/>
          </p:cNvCxnSpPr>
          <p:nvPr/>
        </p:nvCxnSpPr>
        <p:spPr>
          <a:xfrm flipH="1">
            <a:off x="1286708" y="6043891"/>
            <a:ext cx="514612"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10" name="Content Placeholder 2"/>
          <p:cNvSpPr txBox="1"/>
          <p:nvPr/>
        </p:nvSpPr>
        <p:spPr>
          <a:xfrm>
            <a:off x="402542" y="5907088"/>
            <a:ext cx="1001086" cy="273606"/>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dirty="0">
                <a:latin typeface="Times New Roman" panose="02020603050405020304" pitchFamily="18" charset="0"/>
                <a:ea typeface="宋体" panose="02010600030101010101" pitchFamily="2" charset="-122"/>
                <a:cs typeface="Times New Roman" panose="02020603050405020304" pitchFamily="18" charset="0"/>
              </a:rPr>
              <a:t>Fixing platform</a:t>
            </a:r>
          </a:p>
        </p:txBody>
      </p:sp>
      <p:cxnSp>
        <p:nvCxnSpPr>
          <p:cNvPr id="59" name="直接连接符 58"/>
          <p:cNvCxnSpPr/>
          <p:nvPr/>
        </p:nvCxnSpPr>
        <p:spPr>
          <a:xfrm flipV="1">
            <a:off x="5604558" y="7085978"/>
            <a:ext cx="0" cy="8683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图片 1">
            <a:extLst>
              <a:ext uri="{FF2B5EF4-FFF2-40B4-BE49-F238E27FC236}">
                <a16:creationId xmlns:a16="http://schemas.microsoft.com/office/drawing/2014/main" id="{B31DDDBE-6685-2C75-A05D-9554577043A9}"/>
              </a:ext>
            </a:extLst>
          </p:cNvPr>
          <p:cNvPicPr>
            <a:picLocks noChangeAspect="1"/>
          </p:cNvPicPr>
          <p:nvPr/>
        </p:nvPicPr>
        <p:blipFill>
          <a:blip r:embed="rId4"/>
          <a:stretch>
            <a:fillRect/>
          </a:stretch>
        </p:blipFill>
        <p:spPr>
          <a:xfrm>
            <a:off x="4223812" y="4563975"/>
            <a:ext cx="1547150" cy="1461600"/>
          </a:xfrm>
          <a:prstGeom prst="rect">
            <a:avLst/>
          </a:prstGeom>
        </p:spPr>
      </p:pic>
      <p:cxnSp>
        <p:nvCxnSpPr>
          <p:cNvPr id="3" name="直接连接符 2">
            <a:extLst>
              <a:ext uri="{FF2B5EF4-FFF2-40B4-BE49-F238E27FC236}">
                <a16:creationId xmlns:a16="http://schemas.microsoft.com/office/drawing/2014/main" id="{7D948C72-AA24-4BF4-4467-61815D706229}"/>
              </a:ext>
            </a:extLst>
          </p:cNvPr>
          <p:cNvCxnSpPr/>
          <p:nvPr/>
        </p:nvCxnSpPr>
        <p:spPr>
          <a:xfrm>
            <a:off x="5351851" y="4939797"/>
            <a:ext cx="468000" cy="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15" name="Content Placeholder 2">
            <a:extLst>
              <a:ext uri="{FF2B5EF4-FFF2-40B4-BE49-F238E27FC236}">
                <a16:creationId xmlns:a16="http://schemas.microsoft.com/office/drawing/2014/main" id="{BCF871D5-B908-C098-7147-79C560DF92FF}"/>
              </a:ext>
            </a:extLst>
          </p:cNvPr>
          <p:cNvSpPr txBox="1"/>
          <p:nvPr/>
        </p:nvSpPr>
        <p:spPr>
          <a:xfrm>
            <a:off x="5683794" y="4814780"/>
            <a:ext cx="859592" cy="250033"/>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a:buNone/>
            </a:pP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sz="900" kern="100"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oval hole</a:t>
            </a:r>
            <a:endParaRPr lang="en-US" altLang="zh-CN" sz="900"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32" name="直接连接符 31">
            <a:extLst>
              <a:ext uri="{FF2B5EF4-FFF2-40B4-BE49-F238E27FC236}">
                <a16:creationId xmlns:a16="http://schemas.microsoft.com/office/drawing/2014/main" id="{9E5AABD7-715A-E085-4B43-11BE95BB5DB9}"/>
              </a:ext>
            </a:extLst>
          </p:cNvPr>
          <p:cNvCxnSpPr/>
          <p:nvPr/>
        </p:nvCxnSpPr>
        <p:spPr>
          <a:xfrm>
            <a:off x="5073046" y="5666054"/>
            <a:ext cx="0" cy="432000"/>
          </a:xfrm>
          <a:prstGeom prst="line">
            <a:avLst/>
          </a:prstGeom>
          <a:ln w="6350">
            <a:solidFill>
              <a:srgbClr val="12AA9C"/>
            </a:solidFill>
            <a:headEnd type="oval" w="sm" len="sm"/>
          </a:ln>
        </p:spPr>
        <p:style>
          <a:lnRef idx="1">
            <a:schemeClr val="accent1"/>
          </a:lnRef>
          <a:fillRef idx="0">
            <a:schemeClr val="accent1"/>
          </a:fillRef>
          <a:effectRef idx="0">
            <a:schemeClr val="accent1"/>
          </a:effectRef>
          <a:fontRef idx="minor">
            <a:schemeClr val="tx1"/>
          </a:fontRef>
        </p:style>
      </p:cxnSp>
      <p:sp>
        <p:nvSpPr>
          <p:cNvPr id="39" name="Content Placeholder 2">
            <a:extLst>
              <a:ext uri="{FF2B5EF4-FFF2-40B4-BE49-F238E27FC236}">
                <a16:creationId xmlns:a16="http://schemas.microsoft.com/office/drawing/2014/main" id="{CB5BB4FA-B6A0-96D2-D1BC-688379930CE5}"/>
              </a:ext>
            </a:extLst>
          </p:cNvPr>
          <p:cNvSpPr txBox="1"/>
          <p:nvPr/>
        </p:nvSpPr>
        <p:spPr>
          <a:xfrm>
            <a:off x="4266279" y="6068010"/>
            <a:ext cx="1664335" cy="507647"/>
          </a:xfrm>
          <a:prstGeom prst="rect">
            <a:avLst/>
          </a:prstGeom>
        </p:spPr>
        <p:txBody>
          <a:bodyPr vert="horz" lIns="104306" tIns="52153" rIns="104306" bIns="52153" rtlCol="0">
            <a:noAutofit/>
          </a:bodyPr>
          <a:lstStyle>
            <a:lvl1pPr marL="26098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1pPr>
            <a:lvl2pPr marL="573405" indent="-208915" algn="l" defTabSz="1043305" rtl="0" eaLnBrk="1" latinLnBrk="0" hangingPunct="1">
              <a:spcBef>
                <a:spcPct val="20000"/>
              </a:spcBef>
              <a:buClr>
                <a:schemeClr val="tx2"/>
              </a:buClr>
              <a:buFont typeface="Wingdings" panose="05000000000000000000" pitchFamily="2" charset="2"/>
              <a:buChar char="§"/>
              <a:defRPr sz="1400" kern="1200">
                <a:solidFill>
                  <a:schemeClr val="tx1"/>
                </a:solidFill>
                <a:latin typeface="+mn-lt"/>
                <a:ea typeface="+mn-ea"/>
                <a:cs typeface="+mn-cs"/>
              </a:defRPr>
            </a:lvl2pPr>
            <a:lvl3pPr marL="782320" indent="-208915" algn="l" defTabSz="1043305" rtl="0" eaLnBrk="1" latinLnBrk="0" hangingPunct="1">
              <a:spcBef>
                <a:spcPct val="20000"/>
              </a:spcBef>
              <a:buClr>
                <a:schemeClr val="tx2"/>
              </a:buClr>
              <a:buFont typeface="Wingdings" panose="05000000000000000000" pitchFamily="2" charset="2"/>
              <a:buChar char="§"/>
              <a:defRPr sz="1100" kern="1200">
                <a:solidFill>
                  <a:schemeClr val="tx1"/>
                </a:solidFill>
                <a:latin typeface="+mn-lt"/>
                <a:ea typeface="+mn-ea"/>
                <a:cs typeface="+mn-cs"/>
              </a:defRPr>
            </a:lvl3pPr>
            <a:lvl4pPr marL="104330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4pPr>
            <a:lvl5pPr marL="1303655" indent="-208915" algn="l" defTabSz="1043305" rtl="0" eaLnBrk="1" latinLnBrk="0" hangingPunct="1">
              <a:spcBef>
                <a:spcPct val="20000"/>
              </a:spcBef>
              <a:buClr>
                <a:schemeClr val="tx2"/>
              </a:buClr>
              <a:buFont typeface="Wingdings" panose="05000000000000000000" pitchFamily="2" charset="2"/>
              <a:buChar char="§"/>
              <a:defRPr sz="1050" kern="1200">
                <a:solidFill>
                  <a:schemeClr val="tx1"/>
                </a:solidFill>
                <a:latin typeface="+mn-lt"/>
                <a:ea typeface="+mn-ea"/>
                <a:cs typeface="+mn-cs"/>
              </a:defRPr>
            </a:lvl5pPr>
            <a:lvl6pPr marL="156464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6pPr>
            <a:lvl7pPr marL="182562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7pPr>
            <a:lvl8pPr marL="2085975"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8pPr>
            <a:lvl9pPr marL="2346960" indent="-208915" algn="l" defTabSz="1043305" rtl="0" eaLnBrk="1" latinLnBrk="0" hangingPunct="1">
              <a:spcBef>
                <a:spcPct val="20000"/>
              </a:spcBef>
              <a:buClr>
                <a:schemeClr val="tx2"/>
              </a:buClr>
              <a:buFont typeface="Wingdings" panose="05000000000000000000" pitchFamily="2" charset="2"/>
              <a:buChar char="§"/>
              <a:defRPr sz="1600" kern="1200">
                <a:solidFill>
                  <a:schemeClr val="tx1"/>
                </a:solidFill>
                <a:latin typeface="+mn-lt"/>
                <a:ea typeface="+mn-ea"/>
                <a:cs typeface="+mn-cs"/>
              </a:defRPr>
            </a:lvl9pPr>
          </a:lstStyle>
          <a:p>
            <a:pPr marL="0" indent="0" algn="ctr">
              <a:buNone/>
            </a:pPr>
            <a:r>
              <a:rPr lang="en-US" altLang="zh-CN" sz="900" kern="100" dirty="0">
                <a:latin typeface="Times New Roman" panose="02020603050405020304" pitchFamily="18" charset="0"/>
                <a:ea typeface="宋体" panose="02010600030101010101" pitchFamily="2" charset="-122"/>
                <a:cs typeface="Times New Roman" panose="02020603050405020304" pitchFamily="18" charset="0"/>
              </a:rPr>
              <a:t>4 round holes</a:t>
            </a:r>
            <a:endParaRPr lang="en-US" altLang="zh-CN" sz="9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5" name="图片 44">
            <a:extLst>
              <a:ext uri="{FF2B5EF4-FFF2-40B4-BE49-F238E27FC236}">
                <a16:creationId xmlns:a16="http://schemas.microsoft.com/office/drawing/2014/main" id="{68FDABE4-4741-D3B7-5CBD-AFB81A965FAF}"/>
              </a:ext>
            </a:extLst>
          </p:cNvPr>
          <p:cNvPicPr>
            <a:picLocks noChangeAspect="1"/>
          </p:cNvPicPr>
          <p:nvPr/>
        </p:nvPicPr>
        <p:blipFill>
          <a:blip r:embed="rId4"/>
          <a:stretch>
            <a:fillRect/>
          </a:stretch>
        </p:blipFill>
        <p:spPr>
          <a:xfrm>
            <a:off x="4684877" y="7499531"/>
            <a:ext cx="918382" cy="867600"/>
          </a:xfrm>
          <a:prstGeom prst="rect">
            <a:avLst/>
          </a:prstGeom>
        </p:spPr>
      </p:pic>
      <p:pic>
        <p:nvPicPr>
          <p:cNvPr id="51" name="图片 50">
            <a:extLst>
              <a:ext uri="{FF2B5EF4-FFF2-40B4-BE49-F238E27FC236}">
                <a16:creationId xmlns:a16="http://schemas.microsoft.com/office/drawing/2014/main" id="{C4D087CF-4573-3BC6-5C51-729B169747E6}"/>
              </a:ext>
            </a:extLst>
          </p:cNvPr>
          <p:cNvPicPr>
            <a:picLocks noChangeAspect="1"/>
          </p:cNvPicPr>
          <p:nvPr/>
        </p:nvPicPr>
        <p:blipFill>
          <a:blip r:embed="rId5"/>
          <a:stretch>
            <a:fillRect/>
          </a:stretch>
        </p:blipFill>
        <p:spPr>
          <a:xfrm>
            <a:off x="1513182" y="7427997"/>
            <a:ext cx="2662652" cy="101795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 name="表格 70"/>
          <p:cNvGraphicFramePr>
            <a:graphicFrameLocks noGrp="1"/>
          </p:cNvGraphicFramePr>
          <p:nvPr>
            <p:custDataLst>
              <p:tags r:id="rId1"/>
            </p:custDataLst>
            <p:extLst>
              <p:ext uri="{D42A27DB-BD31-4B8C-83A1-F6EECF244321}">
                <p14:modId xmlns:p14="http://schemas.microsoft.com/office/powerpoint/2010/main" val="3890069967"/>
              </p:ext>
            </p:extLst>
          </p:nvPr>
        </p:nvGraphicFramePr>
        <p:xfrm>
          <a:off x="404813" y="1018419"/>
          <a:ext cx="6048375" cy="2449800"/>
        </p:xfrm>
        <a:graphic>
          <a:graphicData uri="http://schemas.openxmlformats.org/drawingml/2006/table">
            <a:tbl>
              <a:tblPr>
                <a:effectLst>
                  <a:outerShdw blurRad="50800" dist="38100" dir="2700000" algn="tl" rotWithShape="0">
                    <a:prstClr val="black">
                      <a:alpha val="40000"/>
                    </a:prstClr>
                  </a:outerShdw>
                </a:effectLst>
              </a:tblPr>
              <a:tblGrid>
                <a:gridCol w="1508374">
                  <a:extLst>
                    <a:ext uri="{9D8B030D-6E8A-4147-A177-3AD203B41FA5}">
                      <a16:colId xmlns:a16="http://schemas.microsoft.com/office/drawing/2014/main" val="20000"/>
                    </a:ext>
                  </a:extLst>
                </a:gridCol>
                <a:gridCol w="4540001">
                  <a:extLst>
                    <a:ext uri="{9D8B030D-6E8A-4147-A177-3AD203B41FA5}">
                      <a16:colId xmlns:a16="http://schemas.microsoft.com/office/drawing/2014/main" val="20001"/>
                    </a:ext>
                  </a:extLst>
                </a:gridCol>
              </a:tblGrid>
              <a:tr h="252000">
                <a:tc>
                  <a:txBody>
                    <a:bodyPr/>
                    <a:lstStyle/>
                    <a:p>
                      <a:pPr algn="ctr">
                        <a:lnSpc>
                          <a:spcPct val="100000"/>
                        </a:lnSpc>
                        <a:spcBef>
                          <a:spcPts val="400"/>
                        </a:spcBef>
                        <a:spcAft>
                          <a:spcPts val="0"/>
                        </a:spcAft>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Item</a:t>
                      </a:r>
                      <a:endParaRPr lang="zh-CN"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400"/>
                        </a:spcBef>
                        <a:spcAft>
                          <a:spcPts val="0"/>
                        </a:spcAft>
                        <a:buClrTx/>
                        <a:buSzTx/>
                        <a:buFontTx/>
                        <a:buNone/>
                        <a:defRPr/>
                      </a:pPr>
                      <a:r>
                        <a:rPr lang="en-U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 V2 splice tray </a:t>
                      </a:r>
                    </a:p>
                  </a:txBody>
                  <a:tcPr marL="61830" marR="6183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0"/>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Function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Fiber splice and storage </a:t>
                      </a: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2286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Dimension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240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 110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 10</a:t>
                      </a: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mm</a:t>
                      </a: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180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Splice capacity (single fiber)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24F</a:t>
                      </a: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1512000">
                <a:tc>
                  <a:txBody>
                    <a:bodyPr/>
                    <a:lstStyle/>
                    <a:p>
                      <a:pPr marL="0" marR="0" indent="0" algn="ctr" defTabSz="685800" rtl="0" eaLnBrk="1" fontAlgn="auto" latinLnBrk="0" hangingPunct="1">
                        <a:lnSpc>
                          <a:spcPct val="100000"/>
                        </a:lnSpc>
                        <a:spcBef>
                          <a:spcPts val="400"/>
                        </a:spcBef>
                        <a:spcAft>
                          <a:spcPts val="0"/>
                        </a:spcAft>
                        <a:buClrTx/>
                        <a:buSzTx/>
                        <a:buFontTx/>
                        <a:buNone/>
                        <a:defRPr/>
                      </a:pPr>
                      <a:r>
                        <a:rPr lang="en-US" altLang="zh-CN" sz="900" b="0" kern="1200" noProof="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Product photo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69" name="矩形 68"/>
          <p:cNvSpPr/>
          <p:nvPr/>
        </p:nvSpPr>
        <p:spPr>
          <a:xfrm>
            <a:off x="404812" y="620639"/>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70" name="文本框 69"/>
          <p:cNvSpPr txBox="1"/>
          <p:nvPr/>
        </p:nvSpPr>
        <p:spPr>
          <a:xfrm>
            <a:off x="404812" y="609139"/>
            <a:ext cx="967188"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Splice Tray </a:t>
            </a:r>
          </a:p>
        </p:txBody>
      </p:sp>
      <p:sp>
        <p:nvSpPr>
          <p:cNvPr id="21" name="矩形 20">
            <a:extLst>
              <a:ext uri="{FF2B5EF4-FFF2-40B4-BE49-F238E27FC236}">
                <a16:creationId xmlns:a16="http://schemas.microsoft.com/office/drawing/2014/main" id="{FA17A620-17F8-B1B0-5056-86FBFE2485B9}"/>
              </a:ext>
            </a:extLst>
          </p:cNvPr>
          <p:cNvSpPr/>
          <p:nvPr/>
        </p:nvSpPr>
        <p:spPr>
          <a:xfrm>
            <a:off x="404813" y="4342056"/>
            <a:ext cx="2235200" cy="254000"/>
          </a:xfrm>
          <a:prstGeom prst="rect">
            <a:avLst/>
          </a:prstGeom>
          <a:gradFill>
            <a:gsLst>
              <a:gs pos="0">
                <a:srgbClr val="12AA9C"/>
              </a:gs>
              <a:gs pos="75000">
                <a:srgbClr val="B9DEC9"/>
              </a:gs>
              <a:gs pos="10000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sp>
        <p:nvSpPr>
          <p:cNvPr id="22" name="文本框 21">
            <a:extLst>
              <a:ext uri="{FF2B5EF4-FFF2-40B4-BE49-F238E27FC236}">
                <a16:creationId xmlns:a16="http://schemas.microsoft.com/office/drawing/2014/main" id="{2AF4D77C-8916-176F-64BD-CC8F2FCBA69C}"/>
              </a:ext>
            </a:extLst>
          </p:cNvPr>
          <p:cNvSpPr txBox="1"/>
          <p:nvPr/>
        </p:nvSpPr>
        <p:spPr>
          <a:xfrm>
            <a:off x="404813" y="4319057"/>
            <a:ext cx="1138453" cy="276999"/>
          </a:xfrm>
          <a:prstGeom prst="rect">
            <a:avLst/>
          </a:prstGeom>
          <a:noFill/>
        </p:spPr>
        <p:txBody>
          <a:bodyPr wrap="none" rtlCol="0">
            <a:spAutoFit/>
          </a:bodyPr>
          <a:lstStyle/>
          <a:p>
            <a:r>
              <a:rPr lang="en-US" altLang="zh-CN" sz="1200" b="1" dirty="0">
                <a:solidFill>
                  <a:schemeClr val="bg1"/>
                </a:solidFill>
                <a:latin typeface="Times New Roman" panose="02020603050405020304" pitchFamily="18" charset="0"/>
                <a:cs typeface="Times New Roman" panose="02020603050405020304" pitchFamily="18" charset="0"/>
              </a:rPr>
              <a:t>Accessory List</a:t>
            </a:r>
          </a:p>
        </p:txBody>
      </p:sp>
      <p:graphicFrame>
        <p:nvGraphicFramePr>
          <p:cNvPr id="23" name="表格 22">
            <a:extLst>
              <a:ext uri="{FF2B5EF4-FFF2-40B4-BE49-F238E27FC236}">
                <a16:creationId xmlns:a16="http://schemas.microsoft.com/office/drawing/2014/main" id="{14995A36-90AB-BD92-0B63-6770A1D4EFFA}"/>
              </a:ext>
            </a:extLst>
          </p:cNvPr>
          <p:cNvGraphicFramePr>
            <a:graphicFrameLocks noGrp="1"/>
          </p:cNvGraphicFramePr>
          <p:nvPr>
            <p:custDataLst>
              <p:tags r:id="rId2"/>
            </p:custDataLst>
            <p:extLst>
              <p:ext uri="{D42A27DB-BD31-4B8C-83A1-F6EECF244321}">
                <p14:modId xmlns:p14="http://schemas.microsoft.com/office/powerpoint/2010/main" val="2132456251"/>
              </p:ext>
            </p:extLst>
          </p:nvPr>
        </p:nvGraphicFramePr>
        <p:xfrm>
          <a:off x="404812" y="4688861"/>
          <a:ext cx="6049217" cy="4140000"/>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00">
                  <a:extLst>
                    <a:ext uri="{9D8B030D-6E8A-4147-A177-3AD203B41FA5}">
                      <a16:colId xmlns:a16="http://schemas.microsoft.com/office/drawing/2014/main" val="20002"/>
                    </a:ext>
                  </a:extLst>
                </a:gridCol>
                <a:gridCol w="1634400">
                  <a:extLst>
                    <a:ext uri="{9D8B030D-6E8A-4147-A177-3AD203B41FA5}">
                      <a16:colId xmlns:a16="http://schemas.microsoft.com/office/drawing/2014/main" val="20003"/>
                    </a:ext>
                  </a:extLst>
                </a:gridCol>
              </a:tblGrid>
              <a:tr h="324000">
                <a:tc grid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Standard Accessories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extLst>
                  <a:ext uri="{0D108BD9-81ED-4DB2-BD59-A6C34878D82A}">
                    <a16:rowId xmlns:a16="http://schemas.microsoft.com/office/drawing/2014/main" val="10000"/>
                  </a:ext>
                </a:extLst>
              </a:tr>
              <a:tr h="324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Picture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1"/>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defRPr/>
                      </a:pPr>
                      <a:r>
                        <a:rPr lang="en-US" altLang="zh-CN" sz="900" kern="100" dirty="0">
                          <a:solidFill>
                            <a:srgbClr val="000000"/>
                          </a:solidFill>
                          <a:effectLst/>
                          <a:latin typeface="Times New Roman" panose="02020603050405020304" pitchFamily="18" charset="0"/>
                          <a:ea typeface="+mn-ea"/>
                          <a:cs typeface="Times New Roman" panose="02020603050405020304" pitchFamily="18" charset="0"/>
                        </a:rPr>
                        <a:t>Fiber splice protective sleeve</a:t>
                      </a:r>
                      <a:endParaRPr lang="zh-CN" altLang="zh-CN" sz="900" kern="100" dirty="0">
                        <a:solidFill>
                          <a:srgbClr val="000000"/>
                        </a:solidFill>
                        <a:effectLst/>
                        <a:latin typeface="Times New Roman" panose="02020603050405020304" pitchFamily="18" charset="0"/>
                        <a:ea typeface="+mn-ea"/>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96 pcs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altLang="zh-CN" sz="900" kern="100" dirty="0">
                          <a:solidFill>
                            <a:srgbClr val="000000"/>
                          </a:solidFill>
                          <a:effectLst/>
                          <a:latin typeface="Times New Roman" panose="02020603050405020304" pitchFamily="18" charset="0"/>
                          <a:ea typeface="+mn-ea"/>
                          <a:cs typeface="Times New Roman" panose="02020603050405020304" pitchFamily="18" charset="0"/>
                        </a:rPr>
                        <a:t>Nylon cable tie</a:t>
                      </a:r>
                      <a:endParaRPr lang="zh-CN" altLang="zh-CN" sz="900" kern="100" dirty="0">
                        <a:solidFill>
                          <a:srgbClr val="000000"/>
                        </a:solidFill>
                        <a:effectLst/>
                        <a:latin typeface="Times New Roman" panose="02020603050405020304" pitchFamily="18" charset="0"/>
                        <a:ea typeface="+mn-ea"/>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16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Bare fiber protective sleeve</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3m</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Branch clamp nut</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6984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5</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Φ10-14mm sealing plug (for branch cable)</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4 pcs</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bl>
          </a:graphicData>
        </a:graphic>
      </p:graphicFrame>
      <p:pic>
        <p:nvPicPr>
          <p:cNvPr id="24" name="图片 23">
            <a:extLst>
              <a:ext uri="{FF2B5EF4-FFF2-40B4-BE49-F238E27FC236}">
                <a16:creationId xmlns:a16="http://schemas.microsoft.com/office/drawing/2014/main" id="{6DE09513-FC5D-09F1-2436-0F39FCD4E5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5965" y="5393521"/>
            <a:ext cx="690084" cy="587235"/>
          </a:xfrm>
          <a:prstGeom prst="rect">
            <a:avLst/>
          </a:prstGeom>
        </p:spPr>
      </p:pic>
      <p:grpSp>
        <p:nvGrpSpPr>
          <p:cNvPr id="25" name="组合 24">
            <a:extLst>
              <a:ext uri="{FF2B5EF4-FFF2-40B4-BE49-F238E27FC236}">
                <a16:creationId xmlns:a16="http://schemas.microsoft.com/office/drawing/2014/main" id="{F6748A2D-EB2E-6072-8668-714EE03177C8}"/>
              </a:ext>
            </a:extLst>
          </p:cNvPr>
          <p:cNvGrpSpPr/>
          <p:nvPr/>
        </p:nvGrpSpPr>
        <p:grpSpPr>
          <a:xfrm>
            <a:off x="3651532" y="6303672"/>
            <a:ext cx="924879" cy="185664"/>
            <a:chOff x="3714445" y="6455872"/>
            <a:chExt cx="924879" cy="185664"/>
          </a:xfrm>
        </p:grpSpPr>
        <p:pic>
          <p:nvPicPr>
            <p:cNvPr id="26" name="图片 25">
              <a:extLst>
                <a:ext uri="{FF2B5EF4-FFF2-40B4-BE49-F238E27FC236}">
                  <a16:creationId xmlns:a16="http://schemas.microsoft.com/office/drawing/2014/main" id="{FF1D7DB8-01CA-3809-56DA-4F348A79E8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50264">
              <a:off x="3726499" y="6483346"/>
              <a:ext cx="912824" cy="45719"/>
            </a:xfrm>
            <a:prstGeom prst="rect">
              <a:avLst/>
            </a:prstGeom>
          </p:spPr>
        </p:pic>
        <p:pic>
          <p:nvPicPr>
            <p:cNvPr id="27" name="图片 26">
              <a:extLst>
                <a:ext uri="{FF2B5EF4-FFF2-40B4-BE49-F238E27FC236}">
                  <a16:creationId xmlns:a16="http://schemas.microsoft.com/office/drawing/2014/main" id="{701B1B53-D42C-8C47-A7B7-D151213A49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50264">
              <a:off x="3726499" y="6539581"/>
              <a:ext cx="912824" cy="45719"/>
            </a:xfrm>
            <a:prstGeom prst="rect">
              <a:avLst/>
            </a:prstGeom>
          </p:spPr>
        </p:pic>
        <p:pic>
          <p:nvPicPr>
            <p:cNvPr id="28" name="图片 27">
              <a:extLst>
                <a:ext uri="{FF2B5EF4-FFF2-40B4-BE49-F238E27FC236}">
                  <a16:creationId xmlns:a16="http://schemas.microsoft.com/office/drawing/2014/main" id="{BEC4292F-EA4D-C49A-0762-CFAEC93B3C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50264">
              <a:off x="3726500" y="6595817"/>
              <a:ext cx="912824" cy="45719"/>
            </a:xfrm>
            <a:prstGeom prst="rect">
              <a:avLst/>
            </a:prstGeom>
          </p:spPr>
        </p:pic>
        <p:pic>
          <p:nvPicPr>
            <p:cNvPr id="29" name="图片 28">
              <a:extLst>
                <a:ext uri="{FF2B5EF4-FFF2-40B4-BE49-F238E27FC236}">
                  <a16:creationId xmlns:a16="http://schemas.microsoft.com/office/drawing/2014/main" id="{A6761B93-5AE1-C87D-B3BF-9733D1896A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3744">
              <a:off x="3714445" y="6537732"/>
              <a:ext cx="912824" cy="45719"/>
            </a:xfrm>
            <a:prstGeom prst="rect">
              <a:avLst/>
            </a:prstGeom>
          </p:spPr>
        </p:pic>
        <p:pic>
          <p:nvPicPr>
            <p:cNvPr id="30" name="图片 29">
              <a:extLst>
                <a:ext uri="{FF2B5EF4-FFF2-40B4-BE49-F238E27FC236}">
                  <a16:creationId xmlns:a16="http://schemas.microsoft.com/office/drawing/2014/main" id="{EF23F082-B648-F5BC-2A20-1899FCAF4E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3744">
              <a:off x="3725310" y="6455872"/>
              <a:ext cx="912824" cy="45719"/>
            </a:xfrm>
            <a:prstGeom prst="rect">
              <a:avLst/>
            </a:prstGeom>
          </p:spPr>
        </p:pic>
      </p:grpSp>
      <p:pic>
        <p:nvPicPr>
          <p:cNvPr id="31" name="图片 30">
            <a:extLst>
              <a:ext uri="{FF2B5EF4-FFF2-40B4-BE49-F238E27FC236}">
                <a16:creationId xmlns:a16="http://schemas.microsoft.com/office/drawing/2014/main" id="{417BAC26-87D0-1539-B4AE-F1E185C25F21}"/>
              </a:ext>
            </a:extLst>
          </p:cNvPr>
          <p:cNvPicPr>
            <a:picLocks noChangeAspect="1"/>
          </p:cNvPicPr>
          <p:nvPr/>
        </p:nvPicPr>
        <p:blipFill>
          <a:blip r:embed="rId6"/>
          <a:stretch>
            <a:fillRect/>
          </a:stretch>
        </p:blipFill>
        <p:spPr>
          <a:xfrm>
            <a:off x="3841729" y="6770226"/>
            <a:ext cx="549335" cy="618002"/>
          </a:xfrm>
          <a:prstGeom prst="rect">
            <a:avLst/>
          </a:prstGeom>
        </p:spPr>
      </p:pic>
      <p:pic>
        <p:nvPicPr>
          <p:cNvPr id="32" name="图片 31">
            <a:extLst>
              <a:ext uri="{FF2B5EF4-FFF2-40B4-BE49-F238E27FC236}">
                <a16:creationId xmlns:a16="http://schemas.microsoft.com/office/drawing/2014/main" id="{EAB3F8F6-E4E3-8974-E36E-A4B3588486E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62905" y="7457908"/>
            <a:ext cx="676203" cy="717150"/>
          </a:xfrm>
          <a:prstGeom prst="rect">
            <a:avLst/>
          </a:prstGeom>
          <a:noFill/>
          <a:ln>
            <a:noFill/>
          </a:ln>
        </p:spPr>
      </p:pic>
      <p:pic>
        <p:nvPicPr>
          <p:cNvPr id="33" name="图片 32">
            <a:extLst>
              <a:ext uri="{FF2B5EF4-FFF2-40B4-BE49-F238E27FC236}">
                <a16:creationId xmlns:a16="http://schemas.microsoft.com/office/drawing/2014/main" id="{22D3D1B6-5B93-6319-B8D2-1953CE8EB91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15736" y="8197794"/>
            <a:ext cx="401320" cy="608330"/>
          </a:xfrm>
          <a:prstGeom prst="rect">
            <a:avLst/>
          </a:prstGeom>
          <a:noFill/>
          <a:ln>
            <a:noFill/>
          </a:ln>
        </p:spPr>
      </p:pic>
      <p:pic>
        <p:nvPicPr>
          <p:cNvPr id="35" name="图片 34">
            <a:extLst>
              <a:ext uri="{FF2B5EF4-FFF2-40B4-BE49-F238E27FC236}">
                <a16:creationId xmlns:a16="http://schemas.microsoft.com/office/drawing/2014/main" id="{04F51E4C-6876-511E-054C-5592654ABDDE}"/>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Lst>
          </a:blip>
          <a:stretch>
            <a:fillRect/>
          </a:stretch>
        </p:blipFill>
        <p:spPr>
          <a:xfrm>
            <a:off x="3376364" y="2121333"/>
            <a:ext cx="1449284" cy="12012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a:extLst>
              <a:ext uri="{FF2B5EF4-FFF2-40B4-BE49-F238E27FC236}">
                <a16:creationId xmlns:a16="http://schemas.microsoft.com/office/drawing/2014/main" id="{DEE4E0D0-6FD1-5A79-A034-FB4B26484D66}"/>
              </a:ext>
            </a:extLst>
          </p:cNvPr>
          <p:cNvGraphicFramePr>
            <a:graphicFrameLocks noGrp="1"/>
          </p:cNvGraphicFramePr>
          <p:nvPr>
            <p:custDataLst>
              <p:tags r:id="rId1"/>
            </p:custDataLst>
            <p:extLst>
              <p:ext uri="{D42A27DB-BD31-4B8C-83A1-F6EECF244321}">
                <p14:modId xmlns:p14="http://schemas.microsoft.com/office/powerpoint/2010/main" val="1600127409"/>
              </p:ext>
            </p:extLst>
          </p:nvPr>
        </p:nvGraphicFramePr>
        <p:xfrm>
          <a:off x="404812" y="596900"/>
          <a:ext cx="6048375" cy="3652468"/>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21">
                  <a:extLst>
                    <a:ext uri="{9D8B030D-6E8A-4147-A177-3AD203B41FA5}">
                      <a16:colId xmlns:a16="http://schemas.microsoft.com/office/drawing/2014/main" val="20002"/>
                    </a:ext>
                  </a:extLst>
                </a:gridCol>
                <a:gridCol w="1633537">
                  <a:extLst>
                    <a:ext uri="{9D8B030D-6E8A-4147-A177-3AD203B41FA5}">
                      <a16:colId xmlns:a16="http://schemas.microsoft.com/office/drawing/2014/main" val="20003"/>
                    </a:ext>
                  </a:extLst>
                </a:gridCol>
              </a:tblGrid>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6</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Wrench for branch clamp nut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ctr" latinLnBrk="0" hangingPunct="1">
                        <a:lnSpc>
                          <a:spcPct val="100000"/>
                        </a:lnSpc>
                        <a:spcBef>
                          <a:spcPts val="400"/>
                        </a:spcBef>
                        <a:spcAft>
                          <a:spcPts val="0"/>
                        </a:spcAft>
                        <a:buClrTx/>
                        <a:buSzTx/>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 pc</a:t>
                      </a:r>
                      <a:endParaRPr lang="zh-CN" altLang="en-US"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7</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Allen key</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 pc</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8</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Φ10-14mm double-hole sealing plug (for mid-span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1 pc</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7117">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9</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Insulation tape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2m</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864000">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10</a:t>
                      </a:r>
                      <a:endParaRPr lang="zh-CN" altLang="en-US"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Wall mounting kit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685800" rtl="0" eaLnBrk="1" fontAlgn="auto" latinLnBrk="0" hangingPunct="1">
                        <a:lnSpc>
                          <a:spcPct val="100000"/>
                        </a:lnSpc>
                        <a:spcBef>
                          <a:spcPts val="400"/>
                        </a:spcBef>
                        <a:spcAft>
                          <a:spcPts val="0"/>
                        </a:spcAft>
                        <a:buClrTx/>
                        <a:buSzTx/>
                        <a:buFontTx/>
                        <a:buNone/>
                        <a:defRPr/>
                      </a:pPr>
                      <a:endParaRPr lang="en-US" altLang="zh-CN" sz="900" b="0" kern="12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1 set</a:t>
                      </a:r>
                    </a:p>
                    <a:p>
                      <a:pPr algn="ctr" defTabSz="914400" fontAlgn="ctr">
                        <a:spcBef>
                          <a:spcPts val="400"/>
                        </a:spcBef>
                        <a:buFont typeface="Wingdings" panose="05000000000000000000" pitchFamily="2" charset="2"/>
                        <a:buNone/>
                        <a:defRPr/>
                      </a:pPr>
                      <a:r>
                        <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rPr>
                        <a:t>(2 brackets, 2 M5 screws, 2 M5 hex nuts, 2 self-tapping screws, 2 plastic expansion sleeves)</a:t>
                      </a:r>
                    </a:p>
                  </a:txBody>
                  <a:tcPr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bl>
          </a:graphicData>
        </a:graphic>
      </p:graphicFrame>
      <p:graphicFrame>
        <p:nvGraphicFramePr>
          <p:cNvPr id="8" name="表格 7">
            <a:extLst>
              <a:ext uri="{FF2B5EF4-FFF2-40B4-BE49-F238E27FC236}">
                <a16:creationId xmlns:a16="http://schemas.microsoft.com/office/drawing/2014/main" id="{A6D5A654-990E-7EEC-03DC-06117A07F868}"/>
              </a:ext>
            </a:extLst>
          </p:cNvPr>
          <p:cNvGraphicFramePr>
            <a:graphicFrameLocks noGrp="1"/>
          </p:cNvGraphicFramePr>
          <p:nvPr>
            <p:custDataLst>
              <p:tags r:id="rId2"/>
            </p:custDataLst>
            <p:extLst>
              <p:ext uri="{D42A27DB-BD31-4B8C-83A1-F6EECF244321}">
                <p14:modId xmlns:p14="http://schemas.microsoft.com/office/powerpoint/2010/main" val="1226710872"/>
              </p:ext>
            </p:extLst>
          </p:nvPr>
        </p:nvGraphicFramePr>
        <p:xfrm>
          <a:off x="404812" y="4258905"/>
          <a:ext cx="6049217" cy="3024000"/>
        </p:xfrm>
        <a:graphic>
          <a:graphicData uri="http://schemas.openxmlformats.org/drawingml/2006/table">
            <a:tbl>
              <a:tblPr>
                <a:effectLst>
                  <a:outerShdw blurRad="50800" dist="38100" dir="2700000" algn="tl" rotWithShape="0">
                    <a:prstClr val="black">
                      <a:alpha val="40000"/>
                    </a:prstClr>
                  </a:outerShdw>
                </a:effectLst>
              </a:tblPr>
              <a:tblGrid>
                <a:gridCol w="814388">
                  <a:extLst>
                    <a:ext uri="{9D8B030D-6E8A-4147-A177-3AD203B41FA5}">
                      <a16:colId xmlns:a16="http://schemas.microsoft.com/office/drawing/2014/main" val="20000"/>
                    </a:ext>
                  </a:extLst>
                </a:gridCol>
                <a:gridCol w="2185629">
                  <a:extLst>
                    <a:ext uri="{9D8B030D-6E8A-4147-A177-3AD203B41FA5}">
                      <a16:colId xmlns:a16="http://schemas.microsoft.com/office/drawing/2014/main" val="20001"/>
                    </a:ext>
                  </a:extLst>
                </a:gridCol>
                <a:gridCol w="1414800">
                  <a:extLst>
                    <a:ext uri="{9D8B030D-6E8A-4147-A177-3AD203B41FA5}">
                      <a16:colId xmlns:a16="http://schemas.microsoft.com/office/drawing/2014/main" val="20002"/>
                    </a:ext>
                  </a:extLst>
                </a:gridCol>
                <a:gridCol w="1634400">
                  <a:extLst>
                    <a:ext uri="{9D8B030D-6E8A-4147-A177-3AD203B41FA5}">
                      <a16:colId xmlns:a16="http://schemas.microsoft.com/office/drawing/2014/main" val="20003"/>
                    </a:ext>
                  </a:extLst>
                </a:gridCol>
              </a:tblGrid>
              <a:tr h="324000">
                <a:tc gridSpan="4">
                  <a:txBody>
                    <a:bodyPr/>
                    <a:lstStyle/>
                    <a:p>
                      <a:pPr marL="0" marR="0" lvl="0" indent="0" algn="ctr" defTabSz="685800" rtl="0" eaLnBrk="1" fontAlgn="auto" latinLnBrk="0" hangingPunct="1">
                        <a:lnSpc>
                          <a:spcPct val="100000"/>
                        </a:lnSpc>
                        <a:spcBef>
                          <a:spcPts val="400"/>
                        </a:spcBef>
                        <a:spcAft>
                          <a:spcPts val="0"/>
                        </a:spcAft>
                        <a:buClrTx/>
                        <a:buSzTx/>
                        <a:buFontTx/>
                        <a:buNone/>
                        <a:defRPr/>
                      </a:pPr>
                      <a:r>
                        <a:rPr lang="es-ES" altLang="zh-CN" sz="1000" b="1" kern="120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Optional Accessories</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0" marR="7200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tc hMerge="1">
                  <a:txBody>
                    <a:bodyPr/>
                    <a:lstStyle/>
                    <a:p>
                      <a:endParaRPr lang="zh-CN"/>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6E82"/>
                    </a:solidFill>
                  </a:tcPr>
                </a:tc>
                <a:extLst>
                  <a:ext uri="{0D108BD9-81ED-4DB2-BD59-A6C34878D82A}">
                    <a16:rowId xmlns:a16="http://schemas.microsoft.com/office/drawing/2014/main" val="10000"/>
                  </a:ext>
                </a:extLst>
              </a:tr>
              <a:tr h="3240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Name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Picture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Quantity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12AA9C"/>
                    </a:solidFill>
                  </a:tcPr>
                </a:tc>
                <a:extLst>
                  <a:ext uri="{0D108BD9-81ED-4DB2-BD59-A6C34878D82A}">
                    <a16:rowId xmlns:a16="http://schemas.microsoft.com/office/drawing/2014/main" val="10001"/>
                  </a:ext>
                </a:extLst>
              </a:tr>
              <a:tr h="792000">
                <a:tc>
                  <a:txBody>
                    <a:bodyPr/>
                    <a:lstStyle/>
                    <a:p>
                      <a:pPr algn="ctr">
                        <a:spcBef>
                          <a:spcPts val="400"/>
                        </a:spcBef>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rPr>
                        <a:t>Φ14-18mm double-hole sealing plug (for mid-span cable)</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pc</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792000">
                <a:tc>
                  <a:txBody>
                    <a:bodyPr/>
                    <a:lstStyle/>
                    <a:p>
                      <a:pPr algn="ctr">
                        <a:spcBef>
                          <a:spcPts val="400"/>
                        </a:spcBef>
                        <a:buNone/>
                      </a:pPr>
                      <a:r>
                        <a:rPr lang="en-US" altLang="zh-CN"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Pole mounting kit</a:t>
                      </a:r>
                      <a:endParaRPr lang="zh-CN" sz="1050" kern="10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set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pole hoops)</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80220686"/>
                  </a:ext>
                </a:extLst>
              </a:tr>
              <a:tr h="792000">
                <a:tc>
                  <a:txBody>
                    <a:bodyPr/>
                    <a:lstStyle/>
                    <a:p>
                      <a:pPr algn="ctr">
                        <a:spcBef>
                          <a:spcPts val="400"/>
                        </a:spcBef>
                        <a:buNone/>
                      </a:pPr>
                      <a:r>
                        <a:rPr lang="en-US" altLang="zh-CN"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Wire mounting kit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68580" marR="68580"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900" dirty="0">
                        <a:solidFill>
                          <a:schemeClr val="tx1"/>
                        </a:solidFill>
                        <a:latin typeface="Times New Roman" panose="02020603050405020304" pitchFamily="18" charset="0"/>
                        <a:ea typeface="微软雅黑" panose="020B0503020204020204" pitchFamily="34" charset="-122"/>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 set</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p>
                      <a:pPr algn="ctr">
                        <a:spcBef>
                          <a:spcPts val="400"/>
                        </a:spcBef>
                        <a:buNone/>
                      </a:pPr>
                      <a:r>
                        <a:rPr lang="en-US" sz="900" kern="12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(2 hooks)</a:t>
                      </a:r>
                      <a:endParaRPr lang="zh-CN" sz="1050" kern="100" dirty="0">
                        <a:solidFill>
                          <a:srgbClr val="000000"/>
                        </a:solidFill>
                        <a:effectLst/>
                        <a:latin typeface="Times New Roman" panose="02020603050405020304" pitchFamily="18" charset="0"/>
                        <a:ea typeface="等线" panose="02010600030101010101" pitchFamily="2" charset="-122"/>
                        <a:cs typeface="Times New Roman" panose="02020603050405020304" pitchFamily="18" charset="0"/>
                      </a:endParaRPr>
                    </a:p>
                  </a:txBody>
                  <a:tcPr marL="71755" marR="71755" marT="36195" marB="3619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10448970"/>
                  </a:ext>
                </a:extLst>
              </a:tr>
            </a:tbl>
          </a:graphicData>
        </a:graphic>
      </p:graphicFrame>
      <p:pic>
        <p:nvPicPr>
          <p:cNvPr id="12" name="图片 11">
            <a:extLst>
              <a:ext uri="{FF2B5EF4-FFF2-40B4-BE49-F238E27FC236}">
                <a16:creationId xmlns:a16="http://schemas.microsoft.com/office/drawing/2014/main" id="{1811F78E-F440-4B93-E67B-46CF7FCC1F3A}"/>
              </a:ext>
            </a:extLst>
          </p:cNvPr>
          <p:cNvPicPr>
            <a:picLocks noChangeAspect="1"/>
          </p:cNvPicPr>
          <p:nvPr/>
        </p:nvPicPr>
        <p:blipFill>
          <a:blip r:embed="rId4"/>
          <a:stretch>
            <a:fillRect/>
          </a:stretch>
        </p:blipFill>
        <p:spPr>
          <a:xfrm>
            <a:off x="3919396" y="6524481"/>
            <a:ext cx="609456" cy="637113"/>
          </a:xfrm>
          <a:prstGeom prst="rect">
            <a:avLst/>
          </a:prstGeom>
        </p:spPr>
      </p:pic>
      <p:grpSp>
        <p:nvGrpSpPr>
          <p:cNvPr id="13" name="组合 12">
            <a:extLst>
              <a:ext uri="{FF2B5EF4-FFF2-40B4-BE49-F238E27FC236}">
                <a16:creationId xmlns:a16="http://schemas.microsoft.com/office/drawing/2014/main" id="{9785317A-1DF4-7CF0-DD29-7EABB8E46386}"/>
              </a:ext>
            </a:extLst>
          </p:cNvPr>
          <p:cNvGrpSpPr/>
          <p:nvPr/>
        </p:nvGrpSpPr>
        <p:grpSpPr>
          <a:xfrm>
            <a:off x="3632330" y="5770905"/>
            <a:ext cx="987188" cy="502091"/>
            <a:chOff x="2364802" y="6039481"/>
            <a:chExt cx="864173" cy="439525"/>
          </a:xfrm>
        </p:grpSpPr>
        <p:pic>
          <p:nvPicPr>
            <p:cNvPr id="15" name="图片 14">
              <a:extLst>
                <a:ext uri="{FF2B5EF4-FFF2-40B4-BE49-F238E27FC236}">
                  <a16:creationId xmlns:a16="http://schemas.microsoft.com/office/drawing/2014/main" id="{E70408FD-98A4-4FAB-2297-60118B00CB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731" y="6039481"/>
              <a:ext cx="586244" cy="412659"/>
            </a:xfrm>
            <a:prstGeom prst="rect">
              <a:avLst/>
            </a:prstGeom>
          </p:spPr>
        </p:pic>
        <p:pic>
          <p:nvPicPr>
            <p:cNvPr id="16" name="图片 15">
              <a:extLst>
                <a:ext uri="{FF2B5EF4-FFF2-40B4-BE49-F238E27FC236}">
                  <a16:creationId xmlns:a16="http://schemas.microsoft.com/office/drawing/2014/main" id="{5954B92B-70C4-A6D2-2FA6-27F11C64A1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64802" y="6066347"/>
              <a:ext cx="586244" cy="412659"/>
            </a:xfrm>
            <a:prstGeom prst="rect">
              <a:avLst/>
            </a:prstGeom>
          </p:spPr>
        </p:pic>
      </p:grpSp>
      <p:pic>
        <p:nvPicPr>
          <p:cNvPr id="17" name="图片 16">
            <a:extLst>
              <a:ext uri="{FF2B5EF4-FFF2-40B4-BE49-F238E27FC236}">
                <a16:creationId xmlns:a16="http://schemas.microsoft.com/office/drawing/2014/main" id="{99C504EA-FCFF-CA66-2F69-8FCADBAFDC9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56104" y="656019"/>
            <a:ext cx="689742" cy="608330"/>
          </a:xfrm>
          <a:prstGeom prst="rect">
            <a:avLst/>
          </a:prstGeom>
          <a:noFill/>
          <a:ln>
            <a:noFill/>
          </a:ln>
        </p:spPr>
      </p:pic>
      <p:pic>
        <p:nvPicPr>
          <p:cNvPr id="18" name="image4.png">
            <a:extLst>
              <a:ext uri="{FF2B5EF4-FFF2-40B4-BE49-F238E27FC236}">
                <a16:creationId xmlns:a16="http://schemas.microsoft.com/office/drawing/2014/main" id="{EAD7A754-F7D7-325A-8B1E-5C5A54F73127}"/>
              </a:ext>
            </a:extLst>
          </p:cNvPr>
          <p:cNvPicPr>
            <a:picLocks noChangeAspect="1"/>
          </p:cNvPicPr>
          <p:nvPr/>
        </p:nvPicPr>
        <p:blipFill rotWithShape="1">
          <a:blip r:embed="rId7" cstate="print"/>
          <a:srcRect l="5069" r="-1"/>
          <a:stretch>
            <a:fillRect/>
          </a:stretch>
        </p:blipFill>
        <p:spPr>
          <a:xfrm>
            <a:off x="3728613" y="1553878"/>
            <a:ext cx="890905" cy="170180"/>
          </a:xfrm>
          <a:prstGeom prst="rect">
            <a:avLst/>
          </a:prstGeom>
        </p:spPr>
      </p:pic>
      <p:pic>
        <p:nvPicPr>
          <p:cNvPr id="19" name="图片 18">
            <a:extLst>
              <a:ext uri="{FF2B5EF4-FFF2-40B4-BE49-F238E27FC236}">
                <a16:creationId xmlns:a16="http://schemas.microsoft.com/office/drawing/2014/main" id="{981B483E-06D5-5A26-F5F1-68EC2C4CA1A6}"/>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18924" y="2038671"/>
            <a:ext cx="928370" cy="553720"/>
          </a:xfrm>
          <a:prstGeom prst="rect">
            <a:avLst/>
          </a:prstGeom>
          <a:noFill/>
          <a:ln>
            <a:noFill/>
          </a:ln>
        </p:spPr>
      </p:pic>
      <p:pic>
        <p:nvPicPr>
          <p:cNvPr id="20" name="图片 19">
            <a:extLst>
              <a:ext uri="{FF2B5EF4-FFF2-40B4-BE49-F238E27FC236}">
                <a16:creationId xmlns:a16="http://schemas.microsoft.com/office/drawing/2014/main" id="{F62D50D1-6A51-9150-613F-C18CA6C1E5B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3551" y="2757436"/>
            <a:ext cx="582295" cy="511175"/>
          </a:xfrm>
          <a:prstGeom prst="rect">
            <a:avLst/>
          </a:prstGeom>
        </p:spPr>
      </p:pic>
      <p:pic>
        <p:nvPicPr>
          <p:cNvPr id="21" name="图片 20">
            <a:extLst>
              <a:ext uri="{FF2B5EF4-FFF2-40B4-BE49-F238E27FC236}">
                <a16:creationId xmlns:a16="http://schemas.microsoft.com/office/drawing/2014/main" id="{781AB606-F683-4B26-B604-C7E3D8007FE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563555" y="3453677"/>
            <a:ext cx="1114425" cy="755650"/>
          </a:xfrm>
          <a:prstGeom prst="rect">
            <a:avLst/>
          </a:prstGeom>
          <a:noFill/>
          <a:ln>
            <a:noFill/>
          </a:ln>
        </p:spPr>
      </p:pic>
      <p:pic>
        <p:nvPicPr>
          <p:cNvPr id="22" name="图片 21">
            <a:extLst>
              <a:ext uri="{FF2B5EF4-FFF2-40B4-BE49-F238E27FC236}">
                <a16:creationId xmlns:a16="http://schemas.microsoft.com/office/drawing/2014/main" id="{64D9BA96-0866-ECB3-0204-DBB3FDBC52F7}"/>
              </a:ext>
            </a:extLst>
          </p:cNvPr>
          <p:cNvPicPr>
            <a:picLocks noChangeAspect="1"/>
          </p:cNvPicPr>
          <p:nvPr/>
        </p:nvPicPr>
        <p:blipFill rotWithShape="1">
          <a:blip r:embed="rId11">
            <a:extLst>
              <a:ext uri="{28A0092B-C50C-407E-A947-70E740481C1C}">
                <a14:useLocalDpi xmlns:a14="http://schemas.microsoft.com/office/drawing/2010/main" val="0"/>
              </a:ext>
            </a:extLst>
          </a:blip>
          <a:srcRect l="11398" t="4874" r="8263" b="9537"/>
          <a:stretch>
            <a:fillRect/>
          </a:stretch>
        </p:blipFill>
        <p:spPr bwMode="auto">
          <a:xfrm>
            <a:off x="3704418" y="4953000"/>
            <a:ext cx="928370" cy="566420"/>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mNiMDkwNWYwMWEyNTkwZmRjOTc4ZTM4ZmZhNjBkNzc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60f4f5cb-19a4-45e1-af8a-b60f19b4cbd3}"/>
  <p:tag name="TABLE_ENDDRAG_ORIGIN_RECT" val="477*99"/>
  <p:tag name="TABLE_ENDDRAG_RECT" val="36*681*477*99"/>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43cab97a-558a-4ff7-a512-7681b40a0abf}"/>
  <p:tag name="TABLE_ENDDRAG_ORIGIN_RECT" val="477*99"/>
  <p:tag name="TABLE_ENDDRAG_RECT" val="36*681*477*99"/>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6923850b-df18-44d0-bce3-d2265235afed}"/>
  <p:tag name="TABLE_ENDDRAG_ORIGIN_RECT" val="477*99"/>
  <p:tag name="TABLE_ENDDRAG_RECT" val="36*681*477*99"/>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aa6c1750-c379-4c18-b455-54bf8fbe9cd0}"/>
  <p:tag name="TABLE_ENDDRAG_ORIGIN_RECT" val="477*99"/>
  <p:tag name="TABLE_ENDDRAG_RECT" val="36*681*477*99"/>
</p:tagLst>
</file>

<file path=ppt/tags/tag6.xml><?xml version="1.0" encoding="utf-8"?>
<p:tagLst xmlns:a="http://schemas.openxmlformats.org/drawingml/2006/main" xmlns:r="http://schemas.openxmlformats.org/officeDocument/2006/relationships" xmlns:p="http://schemas.openxmlformats.org/presentationml/2006/main">
  <p:tag name="KSO_WM_UNIT_TABLE_BEAUTIFY" val="smartTable{6923850b-df18-44d0-bce3-d2265235afed}"/>
  <p:tag name="TABLE_ENDDRAG_ORIGIN_RECT" val="477*99"/>
  <p:tag name="TABLE_ENDDRAG_RECT" val="36*681*477*99"/>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296</TotalTime>
  <Words>401</Words>
  <Application>Microsoft Office PowerPoint</Application>
  <PresentationFormat>A4 纸张(210x297 毫米)</PresentationFormat>
  <Paragraphs>108</Paragraphs>
  <Slides>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4</vt:i4>
      </vt:variant>
    </vt:vector>
  </HeadingPairs>
  <TitlesOfParts>
    <vt:vector size="9" baseType="lpstr">
      <vt:lpstr>Arial</vt:lpstr>
      <vt:lpstr>Times New Roman</vt:lpstr>
      <vt:lpstr>Wingdings</vt:lpstr>
      <vt:lpstr>等线</vt:lpstr>
      <vt:lpstr>Office 主题​​</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斯拉 哥</dc:creator>
  <cp:lastModifiedBy>YangM</cp:lastModifiedBy>
  <cp:revision>95</cp:revision>
  <dcterms:created xsi:type="dcterms:W3CDTF">2025-06-19T07:41:00Z</dcterms:created>
  <dcterms:modified xsi:type="dcterms:W3CDTF">2026-08-05T07:24:25Z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BE5198F9BE0A419D9B93E6C56BB69CD3_12</vt:lpwstr>
  </property>
  <property fmtid="{D5CDD505-2E9C-101B-9397-08002B2CF9AE}" pid="3" name="KSOProductBuildVer">
    <vt:lpwstr>2052-12.1.0.15324</vt:lpwstr>
  </property>
</Properties>
</file>