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8" r:id="rId2"/>
    <p:sldId id="257" r:id="rId3"/>
    <p:sldId id="259" r:id="rId4"/>
    <p:sldId id="261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DF1E"/>
    <a:srgbClr val="FF33FA"/>
    <a:srgbClr val="04EF04"/>
    <a:srgbClr val="DFDFDF"/>
    <a:srgbClr val="DF3107"/>
    <a:srgbClr val="382D2B"/>
    <a:srgbClr val="1C3392"/>
    <a:srgbClr val="0833E6"/>
    <a:srgbClr val="12AA9C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3258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91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1912595-698E-875A-C59F-292F844E2E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0A96D9D-9E70-FD87-ACC8-8003CEAB5F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89F78-6ED1-4B51-A25B-20BAB504E07F}" type="datetimeFigureOut">
              <a:rPr lang="zh-CN" altLang="en-US" smtClean="0"/>
              <a:t>2026/8/7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A7F2D19-1871-E914-8AB1-07DDBE67F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4DB1518-0583-DF77-9380-75DC3E50EA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D1144-791F-420C-A31B-31849A58CD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61882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AA52D-0C89-4C69-80B4-B8965D8F971C}" type="datetimeFigureOut">
              <a:rPr lang="zh-CN" altLang="en-US" smtClean="0"/>
              <a:t>2026/8/7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0AA49-FE4A-4225-8FBC-293F684E96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374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3F646B7-956C-505F-4EAD-E0D4922053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68134"/>
            <a:ext cx="6858000" cy="1237866"/>
          </a:xfrm>
          <a:prstGeom prst="rect">
            <a:avLst/>
          </a:prstGeom>
        </p:spPr>
      </p:pic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70EBFC5-0B6C-EED6-8364-269DD7AEE0AF}"/>
              </a:ext>
            </a:extLst>
          </p:cNvPr>
          <p:cNvSpPr txBox="1"/>
          <p:nvPr userDrawn="1"/>
        </p:nvSpPr>
        <p:spPr>
          <a:xfrm>
            <a:off x="2896235" y="9435490"/>
            <a:ext cx="1065530" cy="470510"/>
          </a:xfrm>
          <a:prstGeom prst="rect">
            <a:avLst/>
          </a:prstGeom>
        </p:spPr>
        <p:txBody>
          <a:bodyPr lIns="104306" tIns="52153" rIns="104306" bIns="52153"/>
          <a:lstStyle>
            <a:defPPr>
              <a:defRPr lang="zh-CN"/>
            </a:defPPr>
            <a:lvl1pPr marL="0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33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30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640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597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94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280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1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1950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D6979E-1E94-4917-B8C8-D11DF52CE538}" type="slidenum">
              <a:rPr lang="zh-CN" altLang="en-US" sz="120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‹#›</a:t>
            </a:fld>
            <a:endParaRPr lang="zh-CN" altLang="en-US" sz="1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051C08F5-8388-66BB-D4A5-7E56CF92AE99}"/>
              </a:ext>
            </a:extLst>
          </p:cNvPr>
          <p:cNvSpPr txBox="1"/>
          <p:nvPr userDrawn="1"/>
        </p:nvSpPr>
        <p:spPr>
          <a:xfrm>
            <a:off x="5494020" y="9494243"/>
            <a:ext cx="1065530" cy="263333"/>
          </a:xfrm>
          <a:prstGeom prst="rect">
            <a:avLst/>
          </a:prstGeom>
        </p:spPr>
        <p:txBody>
          <a:bodyPr lIns="104306" tIns="52153" rIns="104306" bIns="52153"/>
          <a:lstStyle>
            <a:defPPr>
              <a:defRPr lang="zh-CN"/>
            </a:defPPr>
            <a:lvl1pPr marL="0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33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30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640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597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94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280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1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1950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Version 1.0</a:t>
            </a:r>
            <a:endParaRPr lang="zh-CN" altLang="en-US" sz="1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880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6" userDrawn="1">
          <p15:clr>
            <a:srgbClr val="FBAE40"/>
          </p15:clr>
        </p15:guide>
        <p15:guide id="2" pos="255" userDrawn="1">
          <p15:clr>
            <a:srgbClr val="FBAE40"/>
          </p15:clr>
        </p15:guide>
        <p15:guide id="3" pos="40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76C1064-C86A-BDD4-D179-962B47F001CE}"/>
              </a:ext>
            </a:extLst>
          </p:cNvPr>
          <p:cNvSpPr txBox="1"/>
          <p:nvPr userDrawn="1"/>
        </p:nvSpPr>
        <p:spPr>
          <a:xfrm>
            <a:off x="2896235" y="9435490"/>
            <a:ext cx="1065530" cy="470510"/>
          </a:xfrm>
          <a:prstGeom prst="rect">
            <a:avLst/>
          </a:prstGeom>
        </p:spPr>
        <p:txBody>
          <a:bodyPr lIns="104306" tIns="52153" rIns="104306" bIns="52153"/>
          <a:lstStyle>
            <a:defPPr>
              <a:defRPr lang="zh-CN"/>
            </a:defPPr>
            <a:lvl1pPr marL="0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33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330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640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597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794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9280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0615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1950" algn="l" defTabSz="1043305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D6979E-1E94-4917-B8C8-D11DF52CE538}" type="slidenum">
              <a:rPr lang="zh-CN" altLang="en-US" sz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‹#›</a:t>
            </a:fld>
            <a:endParaRPr lang="zh-CN" alt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20307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E0732A40-8CF3-4700-A570-D557D5EF54BD}" type="datetimeFigureOut">
              <a:rPr lang="zh-CN" altLang="en-US" smtClean="0"/>
              <a:t>2026/8/7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8D77A54D-8328-4AB9-B564-828082EA1F42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6657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E0732A40-8CF3-4700-A570-D557D5EF54BD}" type="datetimeFigureOut">
              <a:rPr lang="zh-CN" altLang="en-US" smtClean="0"/>
              <a:t>2026/8/7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8D77A54D-8328-4AB9-B564-828082EA1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45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E0732A40-8CF3-4700-A570-D557D5EF54BD}" type="datetimeFigureOut">
              <a:rPr lang="zh-CN" altLang="en-US" smtClean="0"/>
              <a:t>2026/8/7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8D77A54D-8328-4AB9-B564-828082EA1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029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E0732A40-8CF3-4700-A570-D557D5EF54BD}" type="datetimeFigureOut">
              <a:rPr lang="zh-CN" altLang="en-US" smtClean="0"/>
              <a:t>2026/8/7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8D77A54D-8328-4AB9-B564-828082EA1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440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E0732A40-8CF3-4700-A570-D557D5EF54BD}" type="datetimeFigureOut">
              <a:rPr lang="zh-CN" altLang="en-US" smtClean="0"/>
              <a:t>2026/8/7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8D77A54D-8328-4AB9-B564-828082EA1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827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E0732A40-8CF3-4700-A570-D557D5EF54BD}" type="datetimeFigureOut">
              <a:rPr lang="zh-CN" altLang="en-US" smtClean="0"/>
              <a:t>2026/8/7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8D77A54D-8328-4AB9-B564-828082EA1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236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E0732A40-8CF3-4700-A570-D557D5EF54BD}" type="datetimeFigureOut">
              <a:rPr lang="zh-CN" altLang="en-US" smtClean="0"/>
              <a:t>2026/8/7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8D77A54D-8328-4AB9-B564-828082EA1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27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E0732A40-8CF3-4700-A570-D557D5EF54BD}" type="datetimeFigureOut">
              <a:rPr lang="zh-CN" altLang="en-US" smtClean="0"/>
              <a:t>2026/8/7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8D77A54D-8328-4AB9-B564-828082EA1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387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E0732A40-8CF3-4700-A570-D557D5EF54BD}" type="datetimeFigureOut">
              <a:rPr lang="zh-CN" altLang="en-US" smtClean="0"/>
              <a:t>2026/8/7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8D77A54D-8328-4AB9-B564-828082EA1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747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E0732A40-8CF3-4700-A570-D557D5EF54BD}" type="datetimeFigureOut">
              <a:rPr lang="zh-CN" altLang="en-US" smtClean="0"/>
              <a:t>2026/8/7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/>
          <a:lstStyle/>
          <a:p>
            <a:fld id="{8D77A54D-8328-4AB9-B564-828082EA1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80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569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5" userDrawn="1">
          <p15:clr>
            <a:srgbClr val="F26B43"/>
          </p15:clr>
        </p15:guide>
        <p15:guide id="2" pos="4065" userDrawn="1">
          <p15:clr>
            <a:srgbClr val="F26B43"/>
          </p15:clr>
        </p15:guide>
        <p15:guide id="3" orient="horz" pos="37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C057C-7E7F-B62A-DEA9-E135738AA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99C2FC1-49F5-05A9-C083-6B0E9E398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4" y="1999659"/>
            <a:ext cx="2558868" cy="217610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22C027F0-AEB4-D5EC-F48E-35618F3A80DD}"/>
              </a:ext>
            </a:extLst>
          </p:cNvPr>
          <p:cNvSpPr/>
          <p:nvPr/>
        </p:nvSpPr>
        <p:spPr>
          <a:xfrm>
            <a:off x="404813" y="4811278"/>
            <a:ext cx="2235200" cy="254000"/>
          </a:xfrm>
          <a:prstGeom prst="rect">
            <a:avLst/>
          </a:prstGeom>
          <a:gradFill>
            <a:gsLst>
              <a:gs pos="0">
                <a:srgbClr val="12AA9C"/>
              </a:gs>
              <a:gs pos="75000">
                <a:srgbClr val="B9DEC9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EBBD5FE-AAAF-FC9C-B1AA-1EB959F8F27C}"/>
              </a:ext>
            </a:extLst>
          </p:cNvPr>
          <p:cNvSpPr txBox="1"/>
          <p:nvPr/>
        </p:nvSpPr>
        <p:spPr>
          <a:xfrm>
            <a:off x="313508" y="496388"/>
            <a:ext cx="49560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12AA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LitDP-413B Fiber Distribution Box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B4F2B65-A3F2-1AFD-81F9-7928C4A47793}"/>
              </a:ext>
            </a:extLst>
          </p:cNvPr>
          <p:cNvSpPr txBox="1"/>
          <p:nvPr/>
        </p:nvSpPr>
        <p:spPr>
          <a:xfrm>
            <a:off x="313508" y="979152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12AA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Max. 24F splicing, 16F termination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2112E97-8CE7-FD24-C04D-22927CFBB52F}"/>
              </a:ext>
            </a:extLst>
          </p:cNvPr>
          <p:cNvSpPr txBox="1"/>
          <p:nvPr/>
        </p:nvSpPr>
        <p:spPr>
          <a:xfrm>
            <a:off x="313508" y="1413867"/>
            <a:ext cx="6069330" cy="472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LitDP-413B is a subscriber optical fiber access box that is used to build FTTH network. It is designed to provide a protected access point between the distribution cable and drop cable. Splitter is pre-installed in the box.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0197F93-F312-C916-8D67-CB49F8D38CEC}"/>
              </a:ext>
            </a:extLst>
          </p:cNvPr>
          <p:cNvSpPr txBox="1"/>
          <p:nvPr/>
        </p:nvSpPr>
        <p:spPr>
          <a:xfrm>
            <a:off x="404813" y="4799778"/>
            <a:ext cx="755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Features</a:t>
            </a:r>
            <a:endParaRPr lang="zh-CN" altLang="en-US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31A6140-C56D-F343-82FA-12DD7418D7D8}"/>
              </a:ext>
            </a:extLst>
          </p:cNvPr>
          <p:cNvSpPr txBox="1"/>
          <p:nvPr/>
        </p:nvSpPr>
        <p:spPr>
          <a:xfrm>
            <a:off x="356534" y="5203773"/>
            <a:ext cx="3575386" cy="872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Beautiful and compact model, convenient installation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Nontoxic material, non-corrosive metal components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Compatible with different optical cables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Neat fiber routing management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DCC92E7-68C4-73F8-B134-DE6003066410}"/>
              </a:ext>
            </a:extLst>
          </p:cNvPr>
          <p:cNvSpPr/>
          <p:nvPr/>
        </p:nvSpPr>
        <p:spPr>
          <a:xfrm>
            <a:off x="404813" y="7028295"/>
            <a:ext cx="2235200" cy="254000"/>
          </a:xfrm>
          <a:prstGeom prst="rect">
            <a:avLst/>
          </a:prstGeom>
          <a:gradFill>
            <a:gsLst>
              <a:gs pos="0">
                <a:srgbClr val="12AA9C"/>
              </a:gs>
              <a:gs pos="75000">
                <a:srgbClr val="B9DEC9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F760A58-28EF-6E2F-B41D-42592F3C9E24}"/>
              </a:ext>
            </a:extLst>
          </p:cNvPr>
          <p:cNvSpPr txBox="1"/>
          <p:nvPr/>
        </p:nvSpPr>
        <p:spPr>
          <a:xfrm>
            <a:off x="404813" y="7016795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endParaRPr lang="zh-CN" altLang="en-US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142AD13-257B-2FCC-CBF6-19207F04FF6C}"/>
              </a:ext>
            </a:extLst>
          </p:cNvPr>
          <p:cNvSpPr txBox="1"/>
          <p:nvPr/>
        </p:nvSpPr>
        <p:spPr>
          <a:xfrm>
            <a:off x="404813" y="7409290"/>
            <a:ext cx="2706069" cy="472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Outdoor application</a:t>
            </a:r>
          </a:p>
          <a:p>
            <a:pPr marL="171450" indent="-1714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Wall, or pole mounting scenarios</a:t>
            </a:r>
          </a:p>
        </p:txBody>
      </p:sp>
    </p:spTree>
    <p:extLst>
      <p:ext uri="{BB962C8B-B14F-4D97-AF65-F5344CB8AC3E}">
        <p14:creationId xmlns:p14="http://schemas.microsoft.com/office/powerpoint/2010/main" val="2185718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图片 63">
            <a:extLst>
              <a:ext uri="{FF2B5EF4-FFF2-40B4-BE49-F238E27FC236}">
                <a16:creationId xmlns:a16="http://schemas.microsoft.com/office/drawing/2014/main" id="{777A4310-60EF-EC0F-4C23-FD257E80F1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632" y="6750417"/>
            <a:ext cx="2587172" cy="929642"/>
          </a:xfrm>
          <a:prstGeom prst="rect">
            <a:avLst/>
          </a:prstGeom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7BE0CC24-79DE-1A0C-7C65-7AB7BF943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73" y="6515587"/>
            <a:ext cx="507245" cy="1625871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100F928B-524A-AEEF-5C5C-284E66DFD1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284" y="6503328"/>
            <a:ext cx="1399317" cy="1625871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43E4765B-35ED-6B0D-7A5E-9FF8DDBF80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83" y="3627281"/>
            <a:ext cx="2874993" cy="1567508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66515352-B1B9-F1B0-9405-1511CB8C82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57" y="4143161"/>
            <a:ext cx="2626850" cy="1801588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132000CE-6C96-8C2C-804B-E5F111C32F46}"/>
              </a:ext>
            </a:extLst>
          </p:cNvPr>
          <p:cNvSpPr/>
          <p:nvPr/>
        </p:nvSpPr>
        <p:spPr>
          <a:xfrm>
            <a:off x="404813" y="603708"/>
            <a:ext cx="2235200" cy="254000"/>
          </a:xfrm>
          <a:prstGeom prst="rect">
            <a:avLst/>
          </a:prstGeom>
          <a:gradFill>
            <a:gsLst>
              <a:gs pos="0">
                <a:srgbClr val="12AA9C"/>
              </a:gs>
              <a:gs pos="75000">
                <a:srgbClr val="B9DEC9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30756CB-AEE8-4216-816D-BCBE01B5F178}"/>
              </a:ext>
            </a:extLst>
          </p:cNvPr>
          <p:cNvSpPr txBox="1"/>
          <p:nvPr/>
        </p:nvSpPr>
        <p:spPr>
          <a:xfrm>
            <a:off x="404813" y="592208"/>
            <a:ext cx="10919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Specifications</a:t>
            </a:r>
            <a:endParaRPr lang="zh-CN" altLang="en-US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8A75B754-4D5A-42DB-D077-DED8BAD3E76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14471890"/>
              </p:ext>
            </p:extLst>
          </p:nvPr>
        </p:nvGraphicFramePr>
        <p:xfrm>
          <a:off x="404813" y="995232"/>
          <a:ext cx="6048375" cy="150696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414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3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Item</a:t>
                      </a:r>
                      <a:endParaRPr lang="zh-CN" altLang="zh-CN" sz="11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1830" marR="6183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AA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Specification</a:t>
                      </a:r>
                    </a:p>
                  </a:txBody>
                  <a:tcPr marL="61830" marR="6183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AA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Dimension (H × W × D)</a:t>
                      </a:r>
                    </a:p>
                  </a:txBody>
                  <a:tcPr marL="61830" marR="6183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237.5mm × 204mm × 77mm (±5mm)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Splice capacity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1830" marR="6183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Max. 24F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29369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Number of adapters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1830" marR="6183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Max. 16 SC adapters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Configurable splitter</a:t>
                      </a:r>
                    </a:p>
                  </a:txBody>
                  <a:tcPr marL="61830" marR="6183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 × 1:8 or 1 × 1:16 micro-type splitter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Distribution cable port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1830" marR="6183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A pair of mid-span cables: Φ6-14mm; one branch cable: Φ6-14mm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47377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Drop cable port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61830" marR="6183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16 drop cables: 2×3mm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425154"/>
                  </a:ext>
                </a:extLst>
              </a:tr>
            </a:tbl>
          </a:graphicData>
        </a:graphic>
      </p:graphicFrame>
      <p:sp>
        <p:nvSpPr>
          <p:cNvPr id="22" name="矩形 21">
            <a:extLst>
              <a:ext uri="{FF2B5EF4-FFF2-40B4-BE49-F238E27FC236}">
                <a16:creationId xmlns:a16="http://schemas.microsoft.com/office/drawing/2014/main" id="{F265AFE7-A378-6FF0-A1D0-E7C06ECF54E9}"/>
              </a:ext>
            </a:extLst>
          </p:cNvPr>
          <p:cNvSpPr/>
          <p:nvPr/>
        </p:nvSpPr>
        <p:spPr>
          <a:xfrm>
            <a:off x="404813" y="3342994"/>
            <a:ext cx="2235200" cy="254000"/>
          </a:xfrm>
          <a:prstGeom prst="rect">
            <a:avLst/>
          </a:prstGeom>
          <a:gradFill>
            <a:gsLst>
              <a:gs pos="0">
                <a:srgbClr val="12AA9C"/>
              </a:gs>
              <a:gs pos="75000">
                <a:srgbClr val="B9DEC9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217EE7F-2F79-77E7-E814-4C5A9321B902}"/>
              </a:ext>
            </a:extLst>
          </p:cNvPr>
          <p:cNvSpPr txBox="1"/>
          <p:nvPr/>
        </p:nvSpPr>
        <p:spPr>
          <a:xfrm>
            <a:off x="429348" y="3337642"/>
            <a:ext cx="12046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Details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6465AA5C-356E-4A1A-2073-217DB2A2C9A6}"/>
              </a:ext>
            </a:extLst>
          </p:cNvPr>
          <p:cNvSpPr txBox="1"/>
          <p:nvPr/>
        </p:nvSpPr>
        <p:spPr>
          <a:xfrm>
            <a:off x="1985102" y="3741599"/>
            <a:ext cx="988489" cy="222250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>
            <a:lvl1pPr marL="26098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4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32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33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65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464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562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8597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4696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indent="0" algn="l">
              <a:buNone/>
            </a:pP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Box cover</a:t>
            </a:r>
          </a:p>
        </p:txBody>
      </p: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4AA37C8A-E346-F850-2608-F62F184DEFE2}"/>
              </a:ext>
            </a:extLst>
          </p:cNvPr>
          <p:cNvCxnSpPr>
            <a:cxnSpLocks/>
          </p:cNvCxnSpPr>
          <p:nvPr/>
        </p:nvCxnSpPr>
        <p:spPr>
          <a:xfrm>
            <a:off x="2640013" y="3878632"/>
            <a:ext cx="614034" cy="0"/>
          </a:xfrm>
          <a:prstGeom prst="line">
            <a:avLst/>
          </a:prstGeom>
          <a:ln>
            <a:solidFill>
              <a:srgbClr val="12AA9C"/>
            </a:solidFill>
            <a:headEnd type="none"/>
            <a:tailEnd type="oval" w="sm" len="sm"/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CC6D5599-A37D-1D30-A664-575D9C54AB2F}"/>
              </a:ext>
            </a:extLst>
          </p:cNvPr>
          <p:cNvSpPr/>
          <p:nvPr/>
        </p:nvSpPr>
        <p:spPr>
          <a:xfrm rot="16634862">
            <a:off x="4913398" y="4355676"/>
            <a:ext cx="69181" cy="360339"/>
          </a:xfrm>
          <a:prstGeom prst="round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2B71B27-3E1D-BA56-D091-507BF9A739D6}"/>
              </a:ext>
            </a:extLst>
          </p:cNvPr>
          <p:cNvSpPr txBox="1"/>
          <p:nvPr/>
        </p:nvSpPr>
        <p:spPr>
          <a:xfrm>
            <a:off x="2757560" y="5452321"/>
            <a:ext cx="949960" cy="222250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>
            <a:lvl1pPr marL="26098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4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32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33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65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464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562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8597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4696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indent="0" algn="l">
              <a:buNone/>
            </a:pP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Bottom case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8D952C9-FE82-F423-4D30-AAB997CAB5D1}"/>
              </a:ext>
            </a:extLst>
          </p:cNvPr>
          <p:cNvCxnSpPr>
            <a:cxnSpLocks/>
          </p:cNvCxnSpPr>
          <p:nvPr/>
        </p:nvCxnSpPr>
        <p:spPr>
          <a:xfrm flipH="1" flipV="1">
            <a:off x="2265683" y="5581829"/>
            <a:ext cx="590100" cy="0"/>
          </a:xfrm>
          <a:prstGeom prst="line">
            <a:avLst/>
          </a:prstGeom>
          <a:ln>
            <a:solidFill>
              <a:srgbClr val="12AA9C"/>
            </a:solidFill>
            <a:headEnd type="none"/>
            <a:tailEnd type="oval" w="sm" len="sm"/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486502C-19A2-2FC7-904B-57D525E047DE}"/>
              </a:ext>
            </a:extLst>
          </p:cNvPr>
          <p:cNvSpPr txBox="1"/>
          <p:nvPr/>
        </p:nvSpPr>
        <p:spPr>
          <a:xfrm>
            <a:off x="5485832" y="4195052"/>
            <a:ext cx="1234091" cy="222250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>
            <a:lvl1pPr marL="26098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4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32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33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65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464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562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8597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4696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indent="0" algn="l">
              <a:buNone/>
            </a:pP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Turnover board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11F0063-0A46-4295-9C59-F40CE8D3E99D}"/>
              </a:ext>
            </a:extLst>
          </p:cNvPr>
          <p:cNvCxnSpPr>
            <a:cxnSpLocks/>
          </p:cNvCxnSpPr>
          <p:nvPr/>
        </p:nvCxnSpPr>
        <p:spPr>
          <a:xfrm flipH="1" flipV="1">
            <a:off x="5325454" y="4321116"/>
            <a:ext cx="324000" cy="0"/>
          </a:xfrm>
          <a:prstGeom prst="line">
            <a:avLst/>
          </a:prstGeom>
          <a:ln>
            <a:solidFill>
              <a:srgbClr val="12AA9C"/>
            </a:solidFill>
            <a:headEnd type="none"/>
            <a:tailEnd type="oval" w="sm" len="sm"/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5E32404-FAF7-F276-B104-BC057D5D2CF3}"/>
              </a:ext>
            </a:extLst>
          </p:cNvPr>
          <p:cNvSpPr txBox="1"/>
          <p:nvPr/>
        </p:nvSpPr>
        <p:spPr>
          <a:xfrm>
            <a:off x="5380062" y="4423671"/>
            <a:ext cx="1301994" cy="429668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>
            <a:lvl1pPr marL="26098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4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32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33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65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464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562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8597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4696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indent="0" algn="l">
              <a:buNone/>
            </a:pP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Splitter holder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DE70FB45-0D37-F309-636C-2C80B6E3D18A}"/>
              </a:ext>
            </a:extLst>
          </p:cNvPr>
          <p:cNvCxnSpPr>
            <a:cxnSpLocks/>
          </p:cNvCxnSpPr>
          <p:nvPr/>
        </p:nvCxnSpPr>
        <p:spPr>
          <a:xfrm flipH="1">
            <a:off x="2529619" y="5096268"/>
            <a:ext cx="504000" cy="0"/>
          </a:xfrm>
          <a:prstGeom prst="line">
            <a:avLst/>
          </a:prstGeom>
          <a:ln>
            <a:solidFill>
              <a:srgbClr val="12AA9C"/>
            </a:solidFill>
            <a:headEnd type="none"/>
            <a:tailEnd type="oval" w="sm" len="sm"/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90D39C18-BB21-3026-5404-80536B3A7A77}"/>
              </a:ext>
            </a:extLst>
          </p:cNvPr>
          <p:cNvSpPr txBox="1"/>
          <p:nvPr/>
        </p:nvSpPr>
        <p:spPr>
          <a:xfrm>
            <a:off x="2922720" y="4959893"/>
            <a:ext cx="675389" cy="222250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>
            <a:lvl1pPr marL="26098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4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32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33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65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464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562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8597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4696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indent="0" algn="l">
              <a:buNone/>
            </a:pP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Adapter</a:t>
            </a: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6AA8551-D795-C264-A6FF-7A04DC3F2403}"/>
              </a:ext>
            </a:extLst>
          </p:cNvPr>
          <p:cNvCxnSpPr>
            <a:cxnSpLocks/>
          </p:cNvCxnSpPr>
          <p:nvPr/>
        </p:nvCxnSpPr>
        <p:spPr>
          <a:xfrm>
            <a:off x="1025378" y="6515460"/>
            <a:ext cx="0" cy="1513191"/>
          </a:xfrm>
          <a:prstGeom prst="straightConnector1">
            <a:avLst/>
          </a:prstGeom>
          <a:ln>
            <a:solidFill>
              <a:srgbClr val="12AA9C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5EAA07D3-C9FA-423C-617D-DC081F592C89}"/>
              </a:ext>
            </a:extLst>
          </p:cNvPr>
          <p:cNvCxnSpPr>
            <a:cxnSpLocks/>
          </p:cNvCxnSpPr>
          <p:nvPr/>
        </p:nvCxnSpPr>
        <p:spPr>
          <a:xfrm>
            <a:off x="938923" y="6503329"/>
            <a:ext cx="385900" cy="0"/>
          </a:xfrm>
          <a:prstGeom prst="straightConnector1">
            <a:avLst/>
          </a:prstGeom>
          <a:ln>
            <a:solidFill>
              <a:srgbClr val="12AA9C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占位符 29">
            <a:extLst>
              <a:ext uri="{FF2B5EF4-FFF2-40B4-BE49-F238E27FC236}">
                <a16:creationId xmlns:a16="http://schemas.microsoft.com/office/drawing/2014/main" id="{EC464A4E-83AA-4F6E-D9DF-EA86E3AAE702}"/>
              </a:ext>
            </a:extLst>
          </p:cNvPr>
          <p:cNvSpPr txBox="1">
            <a:spLocks/>
          </p:cNvSpPr>
          <p:nvPr/>
        </p:nvSpPr>
        <p:spPr>
          <a:xfrm rot="16200000">
            <a:off x="646508" y="7247111"/>
            <a:ext cx="577764" cy="1620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just" defTabSz="4572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zh-CN" altLang="en-US" sz="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armonyOS Sans SC Light" panose="00000400000000000000" pitchFamily="2" charset="-122"/>
                <a:ea typeface="HarmonyOS Sans SC Light" panose="00000400000000000000" pitchFamily="2" charset="-122"/>
                <a:cs typeface="+mn-cs"/>
              </a:defRPr>
            </a:lvl1pPr>
            <a:lvl2pPr marL="0" indent="0" algn="l" defTabSz="45720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lang="zh-CN" altLang="en-US" sz="1200" kern="1200" dirty="0" smtClean="0">
                <a:solidFill>
                  <a:schemeClr val="bg1"/>
                </a:solidFill>
                <a:latin typeface="HarmonyOS Sans SC Medium" panose="00000600000000000000" pitchFamily="2" charset="-122"/>
                <a:ea typeface="HarmonyOS Sans SC Medium" panose="00000600000000000000" pitchFamily="2" charset="-122"/>
                <a:cs typeface="+mn-cs"/>
              </a:defRPr>
            </a:lvl2pPr>
            <a:lvl3pPr marL="0" indent="-188984" algn="l" defTabSz="45720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lang="zh-CN" altLang="en-US" sz="1200" kern="1200" dirty="0" smtClean="0">
                <a:solidFill>
                  <a:schemeClr val="bg1"/>
                </a:solidFill>
                <a:latin typeface="HarmonyOS Sans SC Medium" panose="00000600000000000000" pitchFamily="2" charset="-122"/>
                <a:ea typeface="HarmonyOS Sans SC Medium" panose="00000600000000000000" pitchFamily="2" charset="-122"/>
                <a:cs typeface="+mn-cs"/>
              </a:defRPr>
            </a:lvl3pPr>
            <a:lvl4pPr marL="0" indent="-188984" algn="l" defTabSz="45720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lang="zh-CN" altLang="en-US" sz="1200" kern="1200" dirty="0" smtClean="0">
                <a:solidFill>
                  <a:schemeClr val="bg1"/>
                </a:solidFill>
                <a:latin typeface="HarmonyOS Sans SC Medium" panose="00000600000000000000" pitchFamily="2" charset="-122"/>
                <a:ea typeface="HarmonyOS Sans SC Medium" panose="00000600000000000000" pitchFamily="2" charset="-122"/>
                <a:cs typeface="+mn-cs"/>
              </a:defRPr>
            </a:lvl4pPr>
            <a:lvl5pPr marL="0" indent="-188984" algn="l" defTabSz="45720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lang="zh-CN" altLang="en-US" sz="1200" kern="1200" dirty="0">
                <a:solidFill>
                  <a:schemeClr val="bg1"/>
                </a:solidFill>
                <a:latin typeface="HarmonyOS Sans SC Medium" panose="00000600000000000000" pitchFamily="2" charset="-122"/>
                <a:ea typeface="HarmonyOS Sans SC Medium" panose="00000600000000000000" pitchFamily="2" charset="-122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algn="ctr" defTabSz="1043305"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en-US" altLang="zh-CN" sz="900" dirty="0">
                <a:solidFill>
                  <a:srgbClr val="12AA9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237.5mm</a:t>
            </a: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FC5AB67C-B9F7-FDC0-AA23-3F3E691FBF19}"/>
              </a:ext>
            </a:extLst>
          </p:cNvPr>
          <p:cNvCxnSpPr>
            <a:cxnSpLocks/>
          </p:cNvCxnSpPr>
          <p:nvPr/>
        </p:nvCxnSpPr>
        <p:spPr>
          <a:xfrm>
            <a:off x="935388" y="8028651"/>
            <a:ext cx="385900" cy="0"/>
          </a:xfrm>
          <a:prstGeom prst="straightConnector1">
            <a:avLst/>
          </a:prstGeom>
          <a:ln>
            <a:solidFill>
              <a:srgbClr val="12AA9C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8BD65842-8F77-4CC0-D5B6-552806BD8AF9}"/>
              </a:ext>
            </a:extLst>
          </p:cNvPr>
          <p:cNvCxnSpPr>
            <a:cxnSpLocks/>
          </p:cNvCxnSpPr>
          <p:nvPr/>
        </p:nvCxnSpPr>
        <p:spPr>
          <a:xfrm flipV="1">
            <a:off x="1132536" y="6285888"/>
            <a:ext cx="0" cy="373934"/>
          </a:xfrm>
          <a:prstGeom prst="straightConnector1">
            <a:avLst/>
          </a:prstGeom>
          <a:ln>
            <a:solidFill>
              <a:srgbClr val="12AA9C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9E24D3D4-92CA-E852-20BA-35EEEA0E9867}"/>
              </a:ext>
            </a:extLst>
          </p:cNvPr>
          <p:cNvCxnSpPr>
            <a:cxnSpLocks/>
          </p:cNvCxnSpPr>
          <p:nvPr/>
        </p:nvCxnSpPr>
        <p:spPr>
          <a:xfrm flipV="1">
            <a:off x="2444852" y="6289991"/>
            <a:ext cx="0" cy="373934"/>
          </a:xfrm>
          <a:prstGeom prst="straightConnector1">
            <a:avLst/>
          </a:prstGeom>
          <a:ln>
            <a:solidFill>
              <a:srgbClr val="12AA9C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633A3D08-BC22-DC62-2EDE-133713ACC844}"/>
              </a:ext>
            </a:extLst>
          </p:cNvPr>
          <p:cNvCxnSpPr>
            <a:cxnSpLocks/>
          </p:cNvCxnSpPr>
          <p:nvPr/>
        </p:nvCxnSpPr>
        <p:spPr>
          <a:xfrm>
            <a:off x="1132536" y="6380260"/>
            <a:ext cx="1315440" cy="0"/>
          </a:xfrm>
          <a:prstGeom prst="straightConnector1">
            <a:avLst/>
          </a:prstGeom>
          <a:ln>
            <a:solidFill>
              <a:srgbClr val="12AA9C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占位符 29">
            <a:extLst>
              <a:ext uri="{FF2B5EF4-FFF2-40B4-BE49-F238E27FC236}">
                <a16:creationId xmlns:a16="http://schemas.microsoft.com/office/drawing/2014/main" id="{3C88536E-6C93-B234-1D38-5BD8C5A30A19}"/>
              </a:ext>
            </a:extLst>
          </p:cNvPr>
          <p:cNvSpPr txBox="1">
            <a:spLocks/>
          </p:cNvSpPr>
          <p:nvPr/>
        </p:nvSpPr>
        <p:spPr>
          <a:xfrm>
            <a:off x="1498207" y="6195831"/>
            <a:ext cx="577764" cy="1620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just" defTabSz="4572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zh-CN" altLang="en-US" sz="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armonyOS Sans SC Light" panose="00000400000000000000" pitchFamily="2" charset="-122"/>
                <a:ea typeface="HarmonyOS Sans SC Light" panose="00000400000000000000" pitchFamily="2" charset="-122"/>
                <a:cs typeface="+mn-cs"/>
              </a:defRPr>
            </a:lvl1pPr>
            <a:lvl2pPr marL="0" indent="0" algn="l" defTabSz="45720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lang="zh-CN" altLang="en-US" sz="1200" kern="1200" dirty="0" smtClean="0">
                <a:solidFill>
                  <a:schemeClr val="bg1"/>
                </a:solidFill>
                <a:latin typeface="HarmonyOS Sans SC Medium" panose="00000600000000000000" pitchFamily="2" charset="-122"/>
                <a:ea typeface="HarmonyOS Sans SC Medium" panose="00000600000000000000" pitchFamily="2" charset="-122"/>
                <a:cs typeface="+mn-cs"/>
              </a:defRPr>
            </a:lvl2pPr>
            <a:lvl3pPr marL="0" indent="-188984" algn="l" defTabSz="45720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lang="zh-CN" altLang="en-US" sz="1200" kern="1200" dirty="0" smtClean="0">
                <a:solidFill>
                  <a:schemeClr val="bg1"/>
                </a:solidFill>
                <a:latin typeface="HarmonyOS Sans SC Medium" panose="00000600000000000000" pitchFamily="2" charset="-122"/>
                <a:ea typeface="HarmonyOS Sans SC Medium" panose="00000600000000000000" pitchFamily="2" charset="-122"/>
                <a:cs typeface="+mn-cs"/>
              </a:defRPr>
            </a:lvl3pPr>
            <a:lvl4pPr marL="0" indent="-188984" algn="l" defTabSz="45720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lang="zh-CN" altLang="en-US" sz="1200" kern="1200" dirty="0" smtClean="0">
                <a:solidFill>
                  <a:schemeClr val="bg1"/>
                </a:solidFill>
                <a:latin typeface="HarmonyOS Sans SC Medium" panose="00000600000000000000" pitchFamily="2" charset="-122"/>
                <a:ea typeface="HarmonyOS Sans SC Medium" panose="00000600000000000000" pitchFamily="2" charset="-122"/>
                <a:cs typeface="+mn-cs"/>
              </a:defRPr>
            </a:lvl4pPr>
            <a:lvl5pPr marL="0" indent="-188984" algn="l" defTabSz="45720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lang="zh-CN" altLang="en-US" sz="1200" kern="1200" dirty="0">
                <a:solidFill>
                  <a:schemeClr val="bg1"/>
                </a:solidFill>
                <a:latin typeface="HarmonyOS Sans SC Medium" panose="00000600000000000000" pitchFamily="2" charset="-122"/>
                <a:ea typeface="HarmonyOS Sans SC Medium" panose="00000600000000000000" pitchFamily="2" charset="-122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algn="ctr" defTabSz="1043305"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en-US" altLang="zh-CN" sz="900" dirty="0">
                <a:solidFill>
                  <a:srgbClr val="12AA9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204mm</a:t>
            </a:r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651AC7C2-43DF-8CD8-482A-0236B62C26BD}"/>
              </a:ext>
            </a:extLst>
          </p:cNvPr>
          <p:cNvCxnSpPr>
            <a:cxnSpLocks/>
          </p:cNvCxnSpPr>
          <p:nvPr/>
        </p:nvCxnSpPr>
        <p:spPr>
          <a:xfrm flipV="1">
            <a:off x="2915885" y="6285888"/>
            <a:ext cx="0" cy="373934"/>
          </a:xfrm>
          <a:prstGeom prst="straightConnector1">
            <a:avLst/>
          </a:prstGeom>
          <a:ln>
            <a:solidFill>
              <a:srgbClr val="12AA9C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1F914849-2C9D-D8BC-B707-70F9F270A8DA}"/>
              </a:ext>
            </a:extLst>
          </p:cNvPr>
          <p:cNvCxnSpPr>
            <a:cxnSpLocks/>
          </p:cNvCxnSpPr>
          <p:nvPr/>
        </p:nvCxnSpPr>
        <p:spPr>
          <a:xfrm flipV="1">
            <a:off x="3422253" y="6285888"/>
            <a:ext cx="0" cy="373934"/>
          </a:xfrm>
          <a:prstGeom prst="straightConnector1">
            <a:avLst/>
          </a:prstGeom>
          <a:ln>
            <a:solidFill>
              <a:srgbClr val="12AA9C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7E263539-5F62-88DD-8A49-8AB131492991}"/>
              </a:ext>
            </a:extLst>
          </p:cNvPr>
          <p:cNvCxnSpPr>
            <a:cxnSpLocks/>
          </p:cNvCxnSpPr>
          <p:nvPr/>
        </p:nvCxnSpPr>
        <p:spPr>
          <a:xfrm>
            <a:off x="2915885" y="6380260"/>
            <a:ext cx="506368" cy="0"/>
          </a:xfrm>
          <a:prstGeom prst="straightConnector1">
            <a:avLst/>
          </a:prstGeom>
          <a:ln>
            <a:solidFill>
              <a:srgbClr val="12AA9C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占位符 29">
            <a:extLst>
              <a:ext uri="{FF2B5EF4-FFF2-40B4-BE49-F238E27FC236}">
                <a16:creationId xmlns:a16="http://schemas.microsoft.com/office/drawing/2014/main" id="{CA65BEF9-FBEB-1B45-747A-EB8C01C42BC5}"/>
              </a:ext>
            </a:extLst>
          </p:cNvPr>
          <p:cNvSpPr txBox="1">
            <a:spLocks/>
          </p:cNvSpPr>
          <p:nvPr/>
        </p:nvSpPr>
        <p:spPr>
          <a:xfrm>
            <a:off x="2857984" y="6195831"/>
            <a:ext cx="577764" cy="1620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just" defTabSz="4572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zh-CN" altLang="en-US" sz="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armonyOS Sans SC Light" panose="00000400000000000000" pitchFamily="2" charset="-122"/>
                <a:ea typeface="HarmonyOS Sans SC Light" panose="00000400000000000000" pitchFamily="2" charset="-122"/>
                <a:cs typeface="+mn-cs"/>
              </a:defRPr>
            </a:lvl1pPr>
            <a:lvl2pPr marL="0" indent="0" algn="l" defTabSz="45720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lang="zh-CN" altLang="en-US" sz="1200" kern="1200" dirty="0" smtClean="0">
                <a:solidFill>
                  <a:schemeClr val="bg1"/>
                </a:solidFill>
                <a:latin typeface="HarmonyOS Sans SC Medium" panose="00000600000000000000" pitchFamily="2" charset="-122"/>
                <a:ea typeface="HarmonyOS Sans SC Medium" panose="00000600000000000000" pitchFamily="2" charset="-122"/>
                <a:cs typeface="+mn-cs"/>
              </a:defRPr>
            </a:lvl2pPr>
            <a:lvl3pPr marL="0" indent="-188984" algn="l" defTabSz="45720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lang="zh-CN" altLang="en-US" sz="1200" kern="1200" dirty="0" smtClean="0">
                <a:solidFill>
                  <a:schemeClr val="bg1"/>
                </a:solidFill>
                <a:latin typeface="HarmonyOS Sans SC Medium" panose="00000600000000000000" pitchFamily="2" charset="-122"/>
                <a:ea typeface="HarmonyOS Sans SC Medium" panose="00000600000000000000" pitchFamily="2" charset="-122"/>
                <a:cs typeface="+mn-cs"/>
              </a:defRPr>
            </a:lvl3pPr>
            <a:lvl4pPr marL="0" indent="-188984" algn="l" defTabSz="45720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lang="zh-CN" altLang="en-US" sz="1200" kern="1200" dirty="0" smtClean="0">
                <a:solidFill>
                  <a:schemeClr val="bg1"/>
                </a:solidFill>
                <a:latin typeface="HarmonyOS Sans SC Medium" panose="00000600000000000000" pitchFamily="2" charset="-122"/>
                <a:ea typeface="HarmonyOS Sans SC Medium" panose="00000600000000000000" pitchFamily="2" charset="-122"/>
                <a:cs typeface="+mn-cs"/>
              </a:defRPr>
            </a:lvl4pPr>
            <a:lvl5pPr marL="0" indent="-188984" algn="l" defTabSz="45720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lang="zh-CN" altLang="en-US" sz="1200" kern="1200" dirty="0">
                <a:solidFill>
                  <a:schemeClr val="bg1"/>
                </a:solidFill>
                <a:latin typeface="HarmonyOS Sans SC Medium" panose="00000600000000000000" pitchFamily="2" charset="-122"/>
                <a:ea typeface="HarmonyOS Sans SC Medium" panose="00000600000000000000" pitchFamily="2" charset="-122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algn="ctr" defTabSz="1043305"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en-US" altLang="zh-CN" sz="900" dirty="0">
                <a:solidFill>
                  <a:srgbClr val="12AA9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77mm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4DF19358-AF86-0EB7-6159-2E39F2BB13B8}"/>
              </a:ext>
            </a:extLst>
          </p:cNvPr>
          <p:cNvSpPr/>
          <p:nvPr/>
        </p:nvSpPr>
        <p:spPr>
          <a:xfrm>
            <a:off x="4069858" y="7238532"/>
            <a:ext cx="296172" cy="383199"/>
          </a:xfrm>
          <a:prstGeom prst="rect">
            <a:avLst/>
          </a:prstGeom>
          <a:noFill/>
          <a:ln w="12700">
            <a:solidFill>
              <a:srgbClr val="12AA9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5DD2912-193A-86FC-5504-94DA7A2A6F6C}"/>
              </a:ext>
            </a:extLst>
          </p:cNvPr>
          <p:cNvSpPr/>
          <p:nvPr/>
        </p:nvSpPr>
        <p:spPr>
          <a:xfrm>
            <a:off x="5197084" y="7230549"/>
            <a:ext cx="761854" cy="332301"/>
          </a:xfrm>
          <a:prstGeom prst="rect">
            <a:avLst/>
          </a:prstGeom>
          <a:noFill/>
          <a:ln w="12700">
            <a:solidFill>
              <a:srgbClr val="12AA9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38C1714C-A5E4-A79D-CAE8-142313F327BE}"/>
              </a:ext>
            </a:extLst>
          </p:cNvPr>
          <p:cNvCxnSpPr>
            <a:cxnSpLocks/>
          </p:cNvCxnSpPr>
          <p:nvPr/>
        </p:nvCxnSpPr>
        <p:spPr>
          <a:xfrm>
            <a:off x="4501301" y="6589787"/>
            <a:ext cx="0" cy="468578"/>
          </a:xfrm>
          <a:prstGeom prst="line">
            <a:avLst/>
          </a:prstGeom>
          <a:ln>
            <a:solidFill>
              <a:srgbClr val="12AA9C"/>
            </a:solidFill>
            <a:headEnd type="none"/>
            <a:tailEnd type="oval" w="sm" len="sm"/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3403513E-9256-45DE-D94C-12939C169695}"/>
              </a:ext>
            </a:extLst>
          </p:cNvPr>
          <p:cNvSpPr txBox="1"/>
          <p:nvPr/>
        </p:nvSpPr>
        <p:spPr>
          <a:xfrm>
            <a:off x="3842116" y="6396234"/>
            <a:ext cx="1330821" cy="222250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>
            <a:lvl1pPr marL="26098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4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32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33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65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464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562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8597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4696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indent="0" algn="l">
              <a:buNone/>
            </a:pP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Mid-span cable port</a:t>
            </a: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4AD85440-5BBF-353E-CE8C-73D34BD1FA18}"/>
              </a:ext>
            </a:extLst>
          </p:cNvPr>
          <p:cNvCxnSpPr>
            <a:cxnSpLocks/>
          </p:cNvCxnSpPr>
          <p:nvPr/>
        </p:nvCxnSpPr>
        <p:spPr>
          <a:xfrm flipV="1">
            <a:off x="4558223" y="7472686"/>
            <a:ext cx="0" cy="468578"/>
          </a:xfrm>
          <a:prstGeom prst="line">
            <a:avLst/>
          </a:prstGeom>
          <a:ln>
            <a:solidFill>
              <a:srgbClr val="12AA9C"/>
            </a:solidFill>
            <a:headEnd type="none"/>
            <a:tailEnd type="oval" w="sm" len="sm"/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0181F921-7791-84FC-FEDD-223DC9A7A21B}"/>
              </a:ext>
            </a:extLst>
          </p:cNvPr>
          <p:cNvSpPr txBox="1"/>
          <p:nvPr/>
        </p:nvSpPr>
        <p:spPr>
          <a:xfrm>
            <a:off x="3996887" y="7854758"/>
            <a:ext cx="1330821" cy="222250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>
            <a:lvl1pPr marL="26098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4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32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33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65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464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562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8597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4696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indent="0" algn="l">
              <a:buNone/>
            </a:pP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Branch cable port</a:t>
            </a: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AB72A8B5-484E-0E09-2B62-07F9624FB747}"/>
              </a:ext>
            </a:extLst>
          </p:cNvPr>
          <p:cNvCxnSpPr>
            <a:cxnSpLocks/>
          </p:cNvCxnSpPr>
          <p:nvPr/>
        </p:nvCxnSpPr>
        <p:spPr>
          <a:xfrm>
            <a:off x="5567008" y="6692089"/>
            <a:ext cx="0" cy="504000"/>
          </a:xfrm>
          <a:prstGeom prst="line">
            <a:avLst/>
          </a:prstGeom>
          <a:ln>
            <a:solidFill>
              <a:srgbClr val="12AA9C"/>
            </a:solidFill>
            <a:headEnd type="none"/>
            <a:tailEnd type="oval" w="sm" len="sm"/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E16046A2-C936-CD7D-E6B2-86DFC2A25297}"/>
              </a:ext>
            </a:extLst>
          </p:cNvPr>
          <p:cNvSpPr txBox="1"/>
          <p:nvPr/>
        </p:nvSpPr>
        <p:spPr>
          <a:xfrm>
            <a:off x="4985589" y="6485729"/>
            <a:ext cx="1330821" cy="222250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>
            <a:lvl1pPr marL="26098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4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32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33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65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464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562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8597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4696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indent="0" algn="l">
              <a:buNone/>
            </a:pP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Drop cable port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4558F58E-048C-5F89-624F-DB3F7D1979E7}"/>
              </a:ext>
            </a:extLst>
          </p:cNvPr>
          <p:cNvCxnSpPr>
            <a:cxnSpLocks/>
          </p:cNvCxnSpPr>
          <p:nvPr/>
        </p:nvCxnSpPr>
        <p:spPr>
          <a:xfrm flipH="1" flipV="1">
            <a:off x="5161832" y="4547267"/>
            <a:ext cx="324000" cy="0"/>
          </a:xfrm>
          <a:prstGeom prst="line">
            <a:avLst/>
          </a:prstGeom>
          <a:ln>
            <a:solidFill>
              <a:srgbClr val="12AA9C"/>
            </a:solidFill>
            <a:headEnd type="none"/>
            <a:tailEnd type="oval" w="sm" len="sm"/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>
            <a:extLst>
              <a:ext uri="{FF2B5EF4-FFF2-40B4-BE49-F238E27FC236}">
                <a16:creationId xmlns:a16="http://schemas.microsoft.com/office/drawing/2014/main" id="{80D98FE9-C0AF-9BB1-B05C-C96E9FD78E5D}"/>
              </a:ext>
            </a:extLst>
          </p:cNvPr>
          <p:cNvSpPr/>
          <p:nvPr/>
        </p:nvSpPr>
        <p:spPr>
          <a:xfrm>
            <a:off x="4805539" y="7238532"/>
            <a:ext cx="285886" cy="383199"/>
          </a:xfrm>
          <a:prstGeom prst="rect">
            <a:avLst/>
          </a:prstGeom>
          <a:noFill/>
          <a:ln w="12700">
            <a:solidFill>
              <a:srgbClr val="12AA9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723AE1E3-3F07-0CD7-1E5F-96A76E94B020}"/>
              </a:ext>
            </a:extLst>
          </p:cNvPr>
          <p:cNvCxnSpPr/>
          <p:nvPr/>
        </p:nvCxnSpPr>
        <p:spPr>
          <a:xfrm flipV="1">
            <a:off x="4167965" y="7075992"/>
            <a:ext cx="0" cy="162540"/>
          </a:xfrm>
          <a:prstGeom prst="line">
            <a:avLst/>
          </a:prstGeom>
          <a:noFill/>
          <a:ln w="12700">
            <a:solidFill>
              <a:srgbClr val="12AA9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80D66264-CE9E-D675-50C0-97DB5CD504CA}"/>
              </a:ext>
            </a:extLst>
          </p:cNvPr>
          <p:cNvCxnSpPr/>
          <p:nvPr/>
        </p:nvCxnSpPr>
        <p:spPr>
          <a:xfrm flipV="1">
            <a:off x="4948482" y="7075992"/>
            <a:ext cx="0" cy="162540"/>
          </a:xfrm>
          <a:prstGeom prst="line">
            <a:avLst/>
          </a:prstGeom>
          <a:noFill/>
          <a:ln w="12700">
            <a:solidFill>
              <a:srgbClr val="12AA9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B5132631-5229-63A2-5423-E3F95555D5E4}"/>
              </a:ext>
            </a:extLst>
          </p:cNvPr>
          <p:cNvCxnSpPr>
            <a:cxnSpLocks/>
          </p:cNvCxnSpPr>
          <p:nvPr/>
        </p:nvCxnSpPr>
        <p:spPr>
          <a:xfrm>
            <a:off x="4167965" y="7075992"/>
            <a:ext cx="780517" cy="0"/>
          </a:xfrm>
          <a:prstGeom prst="line">
            <a:avLst/>
          </a:prstGeom>
          <a:noFill/>
          <a:ln w="12700">
            <a:solidFill>
              <a:srgbClr val="12AA9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968879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41075-7C51-319D-AC36-4F9C4EBB7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id="{1CB44735-92CA-D103-2932-B5F5DADD1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97" y="1137658"/>
            <a:ext cx="5828400" cy="1668955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3B0D048-0187-124D-8540-D4B564DF46D7}"/>
              </a:ext>
            </a:extLst>
          </p:cNvPr>
          <p:cNvSpPr/>
          <p:nvPr/>
        </p:nvSpPr>
        <p:spPr>
          <a:xfrm>
            <a:off x="404813" y="603708"/>
            <a:ext cx="2235200" cy="254000"/>
          </a:xfrm>
          <a:prstGeom prst="rect">
            <a:avLst/>
          </a:prstGeom>
          <a:gradFill>
            <a:gsLst>
              <a:gs pos="0">
                <a:srgbClr val="12AA9C"/>
              </a:gs>
              <a:gs pos="75000">
                <a:srgbClr val="B9DEC9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7CEEE4E-F404-7227-504F-68B0BB12AC87}"/>
              </a:ext>
            </a:extLst>
          </p:cNvPr>
          <p:cNvSpPr txBox="1"/>
          <p:nvPr/>
        </p:nvSpPr>
        <p:spPr>
          <a:xfrm>
            <a:off x="404813" y="592208"/>
            <a:ext cx="9737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Fiber Route</a:t>
            </a:r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F17B3D62-D473-2BAA-FAC7-937C3FB69594}"/>
              </a:ext>
            </a:extLst>
          </p:cNvPr>
          <p:cNvCxnSpPr/>
          <p:nvPr/>
        </p:nvCxnSpPr>
        <p:spPr>
          <a:xfrm>
            <a:off x="1281144" y="3058284"/>
            <a:ext cx="396000" cy="0"/>
          </a:xfrm>
          <a:prstGeom prst="line">
            <a:avLst/>
          </a:prstGeom>
          <a:ln w="19050">
            <a:solidFill>
              <a:srgbClr val="0833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3C1E80-54DC-9E2D-814D-0D86B3C238A9}"/>
              </a:ext>
            </a:extLst>
          </p:cNvPr>
          <p:cNvSpPr txBox="1"/>
          <p:nvPr/>
        </p:nvSpPr>
        <p:spPr>
          <a:xfrm>
            <a:off x="1571691" y="2929323"/>
            <a:ext cx="1449640" cy="222250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>
            <a:lvl1pPr marL="26098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4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32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33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65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464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562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8597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4696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indent="0" algn="l">
              <a:buNone/>
            </a:pP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Mid-span cable (uncut)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025992E-4604-FD3C-984E-A52A3FAC5EA4}"/>
              </a:ext>
            </a:extLst>
          </p:cNvPr>
          <p:cNvCxnSpPr/>
          <p:nvPr/>
        </p:nvCxnSpPr>
        <p:spPr>
          <a:xfrm>
            <a:off x="1281144" y="3278841"/>
            <a:ext cx="396000" cy="0"/>
          </a:xfrm>
          <a:prstGeom prst="line">
            <a:avLst/>
          </a:prstGeom>
          <a:ln w="19050">
            <a:solidFill>
              <a:srgbClr val="DF31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BC4A34-E7FE-ECE9-F09B-7A85B89CA0CA}"/>
              </a:ext>
            </a:extLst>
          </p:cNvPr>
          <p:cNvSpPr txBox="1"/>
          <p:nvPr/>
        </p:nvSpPr>
        <p:spPr>
          <a:xfrm>
            <a:off x="1571690" y="3150726"/>
            <a:ext cx="1535365" cy="222250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>
            <a:lvl1pPr marL="26098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4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32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33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65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464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562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8597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4696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indent="0" algn="l">
              <a:buNone/>
            </a:pP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Mid-span cable (stripped)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02ED38C-14E7-8336-FDDD-6E1862A7DD0F}"/>
              </a:ext>
            </a:extLst>
          </p:cNvPr>
          <p:cNvCxnSpPr/>
          <p:nvPr/>
        </p:nvCxnSpPr>
        <p:spPr>
          <a:xfrm>
            <a:off x="4117387" y="3047913"/>
            <a:ext cx="396000" cy="0"/>
          </a:xfrm>
          <a:prstGeom prst="line">
            <a:avLst/>
          </a:prstGeom>
          <a:ln w="19050">
            <a:solidFill>
              <a:srgbClr val="EEDF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74E2F1A-2AB9-24FA-AF73-8807D8A46564}"/>
              </a:ext>
            </a:extLst>
          </p:cNvPr>
          <p:cNvSpPr txBox="1"/>
          <p:nvPr/>
        </p:nvSpPr>
        <p:spPr>
          <a:xfrm>
            <a:off x="4407933" y="2929323"/>
            <a:ext cx="946542" cy="222250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>
            <a:lvl1pPr marL="26098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4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32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33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65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464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562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8597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4696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indent="0" algn="l">
              <a:buNone/>
            </a:pP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Splitter input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1030672-A12A-B999-D92E-5EDC52D6A7E6}"/>
              </a:ext>
            </a:extLst>
          </p:cNvPr>
          <p:cNvCxnSpPr/>
          <p:nvPr/>
        </p:nvCxnSpPr>
        <p:spPr>
          <a:xfrm>
            <a:off x="4116707" y="3262411"/>
            <a:ext cx="396000" cy="0"/>
          </a:xfrm>
          <a:prstGeom prst="line">
            <a:avLst/>
          </a:prstGeom>
          <a:ln w="19050">
            <a:solidFill>
              <a:srgbClr val="04EF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A136839-A87A-A50A-9E00-DCE48648CAB1}"/>
              </a:ext>
            </a:extLst>
          </p:cNvPr>
          <p:cNvSpPr txBox="1"/>
          <p:nvPr/>
        </p:nvSpPr>
        <p:spPr>
          <a:xfrm>
            <a:off x="4407253" y="3134296"/>
            <a:ext cx="925765" cy="222250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>
            <a:lvl1pPr marL="26098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4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32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33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65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464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562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8597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4696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indent="0" algn="l">
              <a:buNone/>
            </a:pP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Splitter output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DA8825DA-0213-7CF9-2AC0-A8CECAA7BB44}"/>
              </a:ext>
            </a:extLst>
          </p:cNvPr>
          <p:cNvCxnSpPr>
            <a:cxnSpLocks/>
          </p:cNvCxnSpPr>
          <p:nvPr/>
        </p:nvCxnSpPr>
        <p:spPr>
          <a:xfrm>
            <a:off x="1272253" y="3527570"/>
            <a:ext cx="396000" cy="0"/>
          </a:xfrm>
          <a:prstGeom prst="line">
            <a:avLst/>
          </a:prstGeom>
          <a:ln w="19050">
            <a:solidFill>
              <a:srgbClr val="FF33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708A90E-62BD-F1B2-8666-4F1AB0B580F1}"/>
              </a:ext>
            </a:extLst>
          </p:cNvPr>
          <p:cNvSpPr txBox="1"/>
          <p:nvPr/>
        </p:nvSpPr>
        <p:spPr>
          <a:xfrm>
            <a:off x="1571690" y="3389680"/>
            <a:ext cx="2827907" cy="222250"/>
          </a:xfrm>
          <a:prstGeom prst="rect">
            <a:avLst/>
          </a:prstGeom>
        </p:spPr>
        <p:txBody>
          <a:bodyPr vert="horz" lIns="104306" tIns="52153" rIns="104306" bIns="52153" rtlCol="0">
            <a:noAutofit/>
          </a:bodyPr>
          <a:lstStyle>
            <a:lvl1pPr marL="26098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4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232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4330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65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6464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562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85975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46960" indent="-208915" algn="l" defTabSz="1043305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 indent="0">
              <a:buNone/>
            </a:pP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Drop cable with the field installable connector</a:t>
            </a:r>
          </a:p>
        </p:txBody>
      </p:sp>
      <p:graphicFrame>
        <p:nvGraphicFramePr>
          <p:cNvPr id="34" name="表格 33">
            <a:extLst>
              <a:ext uri="{FF2B5EF4-FFF2-40B4-BE49-F238E27FC236}">
                <a16:creationId xmlns:a16="http://schemas.microsoft.com/office/drawing/2014/main" id="{AD450088-440F-7224-80C9-064DA3AF6D1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31683163"/>
              </p:ext>
            </p:extLst>
          </p:nvPr>
        </p:nvGraphicFramePr>
        <p:xfrm>
          <a:off x="404812" y="4564801"/>
          <a:ext cx="6048375" cy="47520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14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5629">
                  <a:extLst>
                    <a:ext uri="{9D8B030D-6E8A-4147-A177-3AD203B41FA5}">
                      <a16:colId xmlns:a16="http://schemas.microsoft.com/office/drawing/2014/main" val="958568105"/>
                    </a:ext>
                  </a:extLst>
                </a:gridCol>
                <a:gridCol w="1160821">
                  <a:extLst>
                    <a:ext uri="{9D8B030D-6E8A-4147-A177-3AD203B41FA5}">
                      <a16:colId xmlns:a16="http://schemas.microsoft.com/office/drawing/2014/main" val="836008868"/>
                    </a:ext>
                  </a:extLst>
                </a:gridCol>
                <a:gridCol w="1887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00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Standard Accessories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6E8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6E8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6E8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1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6E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39855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No.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AA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AA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Picture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AA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Quantity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AA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9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Hose clamp</a:t>
                      </a:r>
                      <a:endParaRPr lang="zh-CN" sz="9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 pcs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394659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Fiber splice protective sleeve</a:t>
                      </a:r>
                      <a:endParaRPr lang="zh-CN" altLang="zh-CN" sz="9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17 pcs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37249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Nylon cable tie</a:t>
                      </a:r>
                      <a:endParaRPr lang="zh-CN" altLang="zh-CN" sz="9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 pcs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68901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Drop cable clip</a:t>
                      </a:r>
                      <a:endParaRPr lang="zh-CN" altLang="en-US" sz="9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2 set (for 16 drop cables</a:t>
                      </a:r>
                      <a:r>
                        <a:rPr lang="zh-CN" altLang="en-US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Bare fiber protective sleeve</a:t>
                      </a:r>
                      <a:endParaRPr lang="zh-CN" altLang="en-US" sz="9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0.5m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617372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altLang="zh-CN" sz="9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Resealable bag</a:t>
                      </a:r>
                      <a:endParaRPr lang="zh-CN" altLang="zh-CN" sz="9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 pc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190304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Wall mounting kit</a:t>
                      </a:r>
                      <a:endParaRPr lang="zh-CN" altLang="en-US" sz="9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 set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871564"/>
                  </a:ext>
                </a:extLst>
              </a:tr>
            </a:tbl>
          </a:graphicData>
        </a:graphic>
      </p:graphicFrame>
      <p:sp>
        <p:nvSpPr>
          <p:cNvPr id="35" name="矩形 34">
            <a:extLst>
              <a:ext uri="{FF2B5EF4-FFF2-40B4-BE49-F238E27FC236}">
                <a16:creationId xmlns:a16="http://schemas.microsoft.com/office/drawing/2014/main" id="{E34B5DD4-4A4A-D5C4-1A24-6FEF5ACF8AD6}"/>
              </a:ext>
            </a:extLst>
          </p:cNvPr>
          <p:cNvSpPr/>
          <p:nvPr/>
        </p:nvSpPr>
        <p:spPr>
          <a:xfrm>
            <a:off x="404813" y="4206497"/>
            <a:ext cx="2235200" cy="254000"/>
          </a:xfrm>
          <a:prstGeom prst="rect">
            <a:avLst/>
          </a:prstGeom>
          <a:gradFill>
            <a:gsLst>
              <a:gs pos="0">
                <a:srgbClr val="12AA9C"/>
              </a:gs>
              <a:gs pos="75000">
                <a:srgbClr val="B9DEC9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4585105-A21C-6693-8A46-940EA8B53D68}"/>
              </a:ext>
            </a:extLst>
          </p:cNvPr>
          <p:cNvSpPr txBox="1"/>
          <p:nvPr/>
        </p:nvSpPr>
        <p:spPr>
          <a:xfrm>
            <a:off x="404813" y="4194997"/>
            <a:ext cx="11384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Accessory List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9D61CAC5-DA22-85CE-6CA6-C7F5B87967BB}"/>
              </a:ext>
            </a:extLst>
          </p:cNvPr>
          <p:cNvGrpSpPr/>
          <p:nvPr/>
        </p:nvGrpSpPr>
        <p:grpSpPr>
          <a:xfrm>
            <a:off x="3545634" y="6583700"/>
            <a:ext cx="796080" cy="159808"/>
            <a:chOff x="3701744" y="5268710"/>
            <a:chExt cx="924879" cy="185664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1D403149-03DB-8435-D720-C260CDA95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50264">
              <a:off x="3713798" y="5296184"/>
              <a:ext cx="912824" cy="45719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8D8462FE-72B0-F106-38B3-B709ECDF9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50264">
              <a:off x="3713798" y="5352419"/>
              <a:ext cx="912824" cy="45719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EB5E4844-59BD-4078-9961-F1A1E4D9E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50264">
              <a:off x="3713799" y="5408655"/>
              <a:ext cx="912824" cy="45719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AD132758-AAFC-A6F8-FFF5-45E9D621D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744">
              <a:off x="3701744" y="5350570"/>
              <a:ext cx="912824" cy="45719"/>
            </a:xfrm>
            <a:prstGeom prst="rect">
              <a:avLst/>
            </a:prstGeom>
          </p:spPr>
        </p:pic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CA4B1565-E25E-AAB3-C826-A108B3A93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3744">
              <a:off x="3712609" y="5268710"/>
              <a:ext cx="912824" cy="45719"/>
            </a:xfrm>
            <a:prstGeom prst="rect">
              <a:avLst/>
            </a:prstGeom>
          </p:spPr>
        </p:pic>
      </p:grpSp>
      <p:pic>
        <p:nvPicPr>
          <p:cNvPr id="45" name="图片 44">
            <a:extLst>
              <a:ext uri="{FF2B5EF4-FFF2-40B4-BE49-F238E27FC236}">
                <a16:creationId xmlns:a16="http://schemas.microsoft.com/office/drawing/2014/main" id="{4ECD6AF7-2B59-5095-092F-11DC929B3F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542" y="5871414"/>
            <a:ext cx="519694" cy="442240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37BF2DC1-D872-59C3-074A-078A618FC8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140" y="5317004"/>
            <a:ext cx="486692" cy="364132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8F8842C4-9205-F024-6D58-5795F226F7E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1" t="14358" r="20481" b="20377"/>
          <a:stretch>
            <a:fillRect/>
          </a:stretch>
        </p:blipFill>
        <p:spPr bwMode="auto">
          <a:xfrm>
            <a:off x="3551247" y="6953707"/>
            <a:ext cx="841946" cy="6115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D6DE04D2-A34C-C1A1-CE58-88871DB410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2362" y="7630647"/>
            <a:ext cx="464873" cy="489933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F93C1569-1D53-D599-43AC-7537F33A7A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7542" y="8228240"/>
            <a:ext cx="637330" cy="441373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D65E71AC-A09E-7504-0FF4-1E5406932D0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6" t="31621" r="26500" b="18727"/>
          <a:stretch>
            <a:fillRect/>
          </a:stretch>
        </p:blipFill>
        <p:spPr bwMode="auto">
          <a:xfrm>
            <a:off x="3586064" y="8800477"/>
            <a:ext cx="755650" cy="4603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56417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FF1E19B5-87D3-901A-0172-94359AEB1F4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07409480"/>
              </p:ext>
            </p:extLst>
          </p:nvPr>
        </p:nvGraphicFramePr>
        <p:xfrm>
          <a:off x="404812" y="596900"/>
          <a:ext cx="6049217" cy="12240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14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5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4000"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ES" altLang="zh-CN" sz="1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Optional Accessories</a:t>
                      </a: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6E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72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6E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6E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6E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No.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AA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AA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Picture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AA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Quantity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AA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buNone/>
                      </a:pPr>
                      <a:r>
                        <a:rPr lang="en-US" sz="9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sz="105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1755" marR="71755" marT="36195" marB="361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9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altLang="zh-CN" sz="9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a:t>ole mounting kit</a:t>
                      </a:r>
                      <a:endParaRPr lang="zh-CN" sz="105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buNone/>
                      </a:pPr>
                      <a:r>
                        <a:rPr lang="en-US" altLang="zh-CN" sz="9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a:t>1 set</a:t>
                      </a:r>
                      <a:endParaRPr lang="zh-CN" sz="105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1755" marR="71755" marT="36195" marB="361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8" name="组合 17">
            <a:extLst>
              <a:ext uri="{FF2B5EF4-FFF2-40B4-BE49-F238E27FC236}">
                <a16:creationId xmlns:a16="http://schemas.microsoft.com/office/drawing/2014/main" id="{946BF0F1-537A-2A2E-8580-6669CEC254FB}"/>
              </a:ext>
            </a:extLst>
          </p:cNvPr>
          <p:cNvGrpSpPr/>
          <p:nvPr/>
        </p:nvGrpSpPr>
        <p:grpSpPr>
          <a:xfrm>
            <a:off x="3779201" y="1365250"/>
            <a:ext cx="705136" cy="358637"/>
            <a:chOff x="2364802" y="6039481"/>
            <a:chExt cx="864173" cy="439525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1C3309F3-5FF2-8A9B-0804-7302A9225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2731" y="6039481"/>
              <a:ext cx="586244" cy="412659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A3E4FAB1-B66F-E29B-6960-9AAC63FC3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4802" y="6066347"/>
              <a:ext cx="586244" cy="4126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86157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923850b-df18-44d0-bce3-d2265235afed}"/>
  <p:tag name="TABLE_ENDDRAG_ORIGIN_RECT" val="477*99"/>
  <p:tag name="TABLE_ENDDRAG_RECT" val="36*681*477*9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923850b-df18-44d0-bce3-d2265235afed}"/>
  <p:tag name="TABLE_ENDDRAG_ORIGIN_RECT" val="477*99"/>
  <p:tag name="TABLE_ENDDRAG_RECT" val="36*681*477*9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923850b-df18-44d0-bce3-d2265235afed}"/>
  <p:tag name="TABLE_ENDDRAG_ORIGIN_RECT" val="477*99"/>
  <p:tag name="TABLE_ENDDRAG_RECT" val="36*681*477*99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941</TotalTime>
  <Words>265</Words>
  <Application>Microsoft Office PowerPoint</Application>
  <PresentationFormat>A4 纸张(210x297 毫米)</PresentationFormat>
  <Paragraphs>79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斯拉 哥</dc:creator>
  <cp:lastModifiedBy>YangM</cp:lastModifiedBy>
  <cp:revision>58</cp:revision>
  <dcterms:created xsi:type="dcterms:W3CDTF">2025-06-19T07:41:22Z</dcterms:created>
  <dcterms:modified xsi:type="dcterms:W3CDTF">2026-08-07T02:12:18Z</dcterms:modified>
</cp:coreProperties>
</file>